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s/slide32.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31.xml" ContentType="application/vnd.openxmlformats-officedocument.presentationml.slide+xml"/>
  <Override PartName="/ppt/slides/slide5.xml" ContentType="application/vnd.openxmlformats-officedocument.presentationml.slide+xml"/>
  <Override PartName="/ppt/slides/slide7.xml" ContentType="application/vnd.openxmlformats-officedocument.presentationml.slide+xml"/>
  <Override PartName="/ppt/slides/slide4.xml" ContentType="application/vnd.openxmlformats-officedocument.presentationml.slide+xml"/>
  <Override PartName="/ppt/slides/slide6.xml" ContentType="application/vnd.openxmlformats-officedocument.presentationml.slide+xml"/>
  <Override PartName="/ppt/slideMasters/slideMaster1.xml" ContentType="application/vnd.openxmlformats-officedocument.presentationml.slideMaster+xml"/>
  <Override PartName="/ppt/slideLayouts/slideLayout10.xml" ContentType="application/vnd.openxmlformats-officedocument.presentationml.slideLayout+xml"/>
  <Override PartName="/ppt/slideLayouts/slideLayout7.xml" ContentType="application/vnd.openxmlformats-officedocument.presentationml.slideLayout+xml"/>
  <Override PartName="/ppt/notesSlides/notesSlide3.xml" ContentType="application/vnd.openxmlformats-officedocument.presentationml.notes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Layouts/slideLayout9.xml" ContentType="application/vnd.openxmlformats-officedocument.presentationml.slideLayout+xml"/>
  <Override PartName="/ppt/notesSlides/notesSlide1.xml" ContentType="application/vnd.openxmlformats-officedocument.presentationml.notesSlide+xml"/>
  <Override PartName="/ppt/slideLayouts/slideLayout11.xml" ContentType="application/vnd.openxmlformats-officedocument.presentationml.slideLayout+xml"/>
  <Override PartName="/ppt/slideLayouts/slideLayout6.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charts/style1.xml" ContentType="application/vnd.ms-office.chartstyle+xml"/>
  <Override PartName="/ppt/charts/colors1.xml" ContentType="application/vnd.ms-office.chartcolorstyle+xml"/>
  <Override PartName="/ppt/charts/chart1.xml" ContentType="application/vnd.openxmlformats-officedocument.drawingml.chart+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1" r:id="rId1"/>
  </p:sldMasterIdLst>
  <p:notesMasterIdLst>
    <p:notesMasterId r:id="rId34"/>
  </p:notesMasterIdLst>
  <p:sldIdLst>
    <p:sldId id="323" r:id="rId2"/>
    <p:sldId id="265" r:id="rId3"/>
    <p:sldId id="269" r:id="rId4"/>
    <p:sldId id="268" r:id="rId5"/>
    <p:sldId id="321" r:id="rId6"/>
    <p:sldId id="322" r:id="rId7"/>
    <p:sldId id="318" r:id="rId8"/>
    <p:sldId id="319" r:id="rId9"/>
    <p:sldId id="320" r:id="rId10"/>
    <p:sldId id="287" r:id="rId11"/>
    <p:sldId id="272" r:id="rId12"/>
    <p:sldId id="312" r:id="rId13"/>
    <p:sldId id="304" r:id="rId14"/>
    <p:sldId id="317" r:id="rId15"/>
    <p:sldId id="289" r:id="rId16"/>
    <p:sldId id="293" r:id="rId17"/>
    <p:sldId id="305" r:id="rId18"/>
    <p:sldId id="315" r:id="rId19"/>
    <p:sldId id="292" r:id="rId20"/>
    <p:sldId id="291" r:id="rId21"/>
    <p:sldId id="296" r:id="rId22"/>
    <p:sldId id="307" r:id="rId23"/>
    <p:sldId id="295" r:id="rId24"/>
    <p:sldId id="316" r:id="rId25"/>
    <p:sldId id="274" r:id="rId26"/>
    <p:sldId id="294" r:id="rId27"/>
    <p:sldId id="290" r:id="rId28"/>
    <p:sldId id="311" r:id="rId29"/>
    <p:sldId id="297" r:id="rId30"/>
    <p:sldId id="298" r:id="rId31"/>
    <p:sldId id="299" r:id="rId32"/>
    <p:sldId id="266" r:id="rId33"/>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8DCF4"/>
    <a:srgbClr val="0E266E"/>
    <a:srgbClr val="04256C"/>
    <a:srgbClr val="BDD6F5"/>
    <a:srgbClr val="4A90E2"/>
    <a:srgbClr val="E5EAFB"/>
    <a:srgbClr val="143296"/>
    <a:srgbClr val="2365B2"/>
    <a:srgbClr val="0B2B70"/>
    <a:srgbClr val="14339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9" autoAdjust="0"/>
    <p:restoredTop sz="94660"/>
  </p:normalViewPr>
  <p:slideViewPr>
    <p:cSldViewPr snapToGrid="0">
      <p:cViewPr varScale="1">
        <p:scale>
          <a:sx n="50" d="100"/>
          <a:sy n="50" d="100"/>
        </p:scale>
        <p:origin x="48" y="954"/>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ustomXml" Target="../customXml/item1.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40"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370472440944882"/>
          <c:y val="0.18509234828496043"/>
          <c:w val="0.81629527559055115"/>
          <c:h val="0.63428590225694081"/>
        </c:manualLayout>
      </c:layout>
      <c:barChart>
        <c:barDir val="col"/>
        <c:grouping val="clustered"/>
        <c:varyColors val="0"/>
        <c:ser>
          <c:idx val="0"/>
          <c:order val="0"/>
          <c:tx>
            <c:strRef>
              <c:f>Sheet1!$B$1</c:f>
              <c:strCache>
                <c:ptCount val="1"/>
                <c:pt idx="0">
                  <c:v>FYE June 2015</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Telephone Inquiries</c:v>
                </c:pt>
              </c:strCache>
            </c:strRef>
          </c:cat>
          <c:val>
            <c:numRef>
              <c:f>Sheet1!$B$2</c:f>
              <c:numCache>
                <c:formatCode>General</c:formatCode>
                <c:ptCount val="1"/>
                <c:pt idx="0">
                  <c:v>3678</c:v>
                </c:pt>
              </c:numCache>
            </c:numRef>
          </c:val>
          <c:extLst>
            <c:ext xmlns:c16="http://schemas.microsoft.com/office/drawing/2014/chart" uri="{C3380CC4-5D6E-409C-BE32-E72D297353CC}">
              <c16:uniqueId val="{00000000-B714-4026-A760-17C0F1667509}"/>
            </c:ext>
          </c:extLst>
        </c:ser>
        <c:ser>
          <c:idx val="1"/>
          <c:order val="1"/>
          <c:tx>
            <c:strRef>
              <c:f>Sheet1!$C$1</c:f>
              <c:strCache>
                <c:ptCount val="1"/>
                <c:pt idx="0">
                  <c:v>FYE June 2016</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Telephone Inquiries</c:v>
                </c:pt>
              </c:strCache>
            </c:strRef>
          </c:cat>
          <c:val>
            <c:numRef>
              <c:f>Sheet1!$C$2</c:f>
              <c:numCache>
                <c:formatCode>General</c:formatCode>
                <c:ptCount val="1"/>
                <c:pt idx="0">
                  <c:v>3659</c:v>
                </c:pt>
              </c:numCache>
            </c:numRef>
          </c:val>
          <c:extLst>
            <c:ext xmlns:c16="http://schemas.microsoft.com/office/drawing/2014/chart" uri="{C3380CC4-5D6E-409C-BE32-E72D297353CC}">
              <c16:uniqueId val="{00000001-B714-4026-A760-17C0F1667509}"/>
            </c:ext>
          </c:extLst>
        </c:ser>
        <c:ser>
          <c:idx val="2"/>
          <c:order val="2"/>
          <c:tx>
            <c:strRef>
              <c:f>Sheet1!$D$1</c:f>
              <c:strCache>
                <c:ptCount val="1"/>
                <c:pt idx="0">
                  <c:v>FYE June 2017</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Telephone Inquiries</c:v>
                </c:pt>
              </c:strCache>
            </c:strRef>
          </c:cat>
          <c:val>
            <c:numRef>
              <c:f>Sheet1!$D$2</c:f>
              <c:numCache>
                <c:formatCode>General</c:formatCode>
                <c:ptCount val="1"/>
                <c:pt idx="0">
                  <c:v>3174</c:v>
                </c:pt>
              </c:numCache>
            </c:numRef>
          </c:val>
          <c:extLst>
            <c:ext xmlns:c16="http://schemas.microsoft.com/office/drawing/2014/chart" uri="{C3380CC4-5D6E-409C-BE32-E72D297353CC}">
              <c16:uniqueId val="{00000002-B714-4026-A760-17C0F1667509}"/>
            </c:ext>
          </c:extLst>
        </c:ser>
        <c:ser>
          <c:idx val="3"/>
          <c:order val="3"/>
          <c:tx>
            <c:strRef>
              <c:f>Sheet1!$E$1</c:f>
              <c:strCache>
                <c:ptCount val="1"/>
                <c:pt idx="0">
                  <c:v>FYE June 2018</c:v>
                </c:pt>
              </c:strCache>
            </c:strRef>
          </c:tx>
          <c:spPr>
            <a:solidFill>
              <a:schemeClr val="accent4"/>
            </a:solidFill>
            <a:ln>
              <a:noFill/>
            </a:ln>
            <a:effectLst/>
          </c:spPr>
          <c:invertIfNegative val="0"/>
          <c:dLbls>
            <c:dLbl>
              <c:idx val="0"/>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B714-4026-A760-17C0F1667509}"/>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Telephone Inquiries</c:v>
                </c:pt>
              </c:strCache>
            </c:strRef>
          </c:cat>
          <c:val>
            <c:numRef>
              <c:f>Sheet1!$E$2</c:f>
              <c:numCache>
                <c:formatCode>General</c:formatCode>
                <c:ptCount val="1"/>
                <c:pt idx="0">
                  <c:v>3681</c:v>
                </c:pt>
              </c:numCache>
            </c:numRef>
          </c:val>
          <c:extLst>
            <c:ext xmlns:c16="http://schemas.microsoft.com/office/drawing/2014/chart" uri="{C3380CC4-5D6E-409C-BE32-E72D297353CC}">
              <c16:uniqueId val="{00000004-B714-4026-A760-17C0F1667509}"/>
            </c:ext>
          </c:extLst>
        </c:ser>
        <c:dLbls>
          <c:showLegendKey val="0"/>
          <c:showVal val="0"/>
          <c:showCatName val="0"/>
          <c:showSerName val="0"/>
          <c:showPercent val="0"/>
          <c:showBubbleSize val="0"/>
        </c:dLbls>
        <c:gapWidth val="219"/>
        <c:overlap val="-27"/>
        <c:axId val="327897496"/>
        <c:axId val="327898808"/>
      </c:barChart>
      <c:catAx>
        <c:axId val="3278974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327898808"/>
        <c:crosses val="autoZero"/>
        <c:auto val="1"/>
        <c:lblAlgn val="ctr"/>
        <c:lblOffset val="100"/>
        <c:noMultiLvlLbl val="0"/>
      </c:catAx>
      <c:valAx>
        <c:axId val="327898808"/>
        <c:scaling>
          <c:orientation val="minMax"/>
          <c:min val="10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327897496"/>
        <c:crosses val="autoZero"/>
        <c:crossBetween val="between"/>
      </c:valAx>
      <c:spPr>
        <a:noFill/>
        <a:ln>
          <a:noFill/>
        </a:ln>
        <a:effectLst/>
      </c:spPr>
    </c:plotArea>
    <c:legend>
      <c:legendPos val="b"/>
      <c:layout>
        <c:manualLayout>
          <c:xMode val="edge"/>
          <c:yMode val="edge"/>
          <c:x val="0.20499695743339344"/>
          <c:y val="0.91439119679005643"/>
          <c:w val="0.73779857475916055"/>
          <c:h val="7.9003361939308153E-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8275" y="0"/>
            <a:ext cx="3043238" cy="466725"/>
          </a:xfrm>
          <a:prstGeom prst="rect">
            <a:avLst/>
          </a:prstGeom>
        </p:spPr>
        <p:txBody>
          <a:bodyPr vert="horz" lIns="91440" tIns="45720" rIns="91440" bIns="45720" rtlCol="0"/>
          <a:lstStyle>
            <a:lvl1pPr algn="r">
              <a:defRPr sz="1200"/>
            </a:lvl1pPr>
          </a:lstStyle>
          <a:p>
            <a:fld id="{3B00C82D-FBC1-4259-9EF5-17FCC722ECBF}" type="datetimeFigureOut">
              <a:rPr lang="en-US" smtClean="0"/>
              <a:t>10/29/2019</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9925"/>
            <a:ext cx="5619750" cy="3665538"/>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375"/>
            <a:ext cx="3043238"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8275" y="8842375"/>
            <a:ext cx="3043238" cy="466725"/>
          </a:xfrm>
          <a:prstGeom prst="rect">
            <a:avLst/>
          </a:prstGeom>
        </p:spPr>
        <p:txBody>
          <a:bodyPr vert="horz" lIns="91440" tIns="45720" rIns="91440" bIns="45720" rtlCol="0" anchor="b"/>
          <a:lstStyle>
            <a:lvl1pPr algn="r">
              <a:defRPr sz="1200"/>
            </a:lvl1pPr>
          </a:lstStyle>
          <a:p>
            <a:fld id="{3FDD8C41-4F20-4D7F-A4A3-99570F0D08C5}" type="slidenum">
              <a:rPr lang="en-US" smtClean="0"/>
              <a:t>‹#›</a:t>
            </a:fld>
            <a:endParaRPr lang="en-US"/>
          </a:p>
        </p:txBody>
      </p:sp>
    </p:spTree>
    <p:extLst>
      <p:ext uri="{BB962C8B-B14F-4D97-AF65-F5344CB8AC3E}">
        <p14:creationId xmlns:p14="http://schemas.microsoft.com/office/powerpoint/2010/main" val="4292484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9285525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6237027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3065610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FB77C09-EBF0-45D2-8391-1127AE5AC634}" type="datetimeFigureOut">
              <a:rPr lang="en-US" smtClean="0"/>
              <a:t>10/29/2019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29EA3D-CDA4-4C15-B172-D4106F233F7D}" type="slidenum">
              <a:rPr lang="en-US" smtClean="0"/>
              <a:t>‹#›</a:t>
            </a:fld>
            <a:endParaRPr lang="en-US"/>
          </a:p>
        </p:txBody>
      </p:sp>
    </p:spTree>
    <p:extLst>
      <p:ext uri="{BB962C8B-B14F-4D97-AF65-F5344CB8AC3E}">
        <p14:creationId xmlns:p14="http://schemas.microsoft.com/office/powerpoint/2010/main" val="10348854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B77C09-EBF0-45D2-8391-1127AE5AC634}" type="datetimeFigureOut">
              <a:rPr lang="en-US" smtClean="0"/>
              <a:t>10/29/2019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29EA3D-CDA4-4C15-B172-D4106F233F7D}" type="slidenum">
              <a:rPr lang="en-US" smtClean="0"/>
              <a:t>‹#›</a:t>
            </a:fld>
            <a:endParaRPr lang="en-US"/>
          </a:p>
        </p:txBody>
      </p:sp>
    </p:spTree>
    <p:extLst>
      <p:ext uri="{BB962C8B-B14F-4D97-AF65-F5344CB8AC3E}">
        <p14:creationId xmlns:p14="http://schemas.microsoft.com/office/powerpoint/2010/main" val="20110188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B77C09-EBF0-45D2-8391-1127AE5AC634}" type="datetimeFigureOut">
              <a:rPr lang="en-US" smtClean="0"/>
              <a:t>10/29/2019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29EA3D-CDA4-4C15-B172-D4106F233F7D}" type="slidenum">
              <a:rPr lang="en-US" smtClean="0"/>
              <a:t>‹#›</a:t>
            </a:fld>
            <a:endParaRPr lang="en-US"/>
          </a:p>
        </p:txBody>
      </p:sp>
    </p:spTree>
    <p:extLst>
      <p:ext uri="{BB962C8B-B14F-4D97-AF65-F5344CB8AC3E}">
        <p14:creationId xmlns:p14="http://schemas.microsoft.com/office/powerpoint/2010/main" val="33455214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B77C09-EBF0-45D2-8391-1127AE5AC634}" type="datetimeFigureOut">
              <a:rPr lang="en-US" smtClean="0"/>
              <a:t>10/29/2019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29EA3D-CDA4-4C15-B172-D4106F233F7D}" type="slidenum">
              <a:rPr lang="en-US" smtClean="0"/>
              <a:t>‹#›</a:t>
            </a:fld>
            <a:endParaRPr lang="en-US"/>
          </a:p>
        </p:txBody>
      </p:sp>
    </p:spTree>
    <p:extLst>
      <p:ext uri="{BB962C8B-B14F-4D97-AF65-F5344CB8AC3E}">
        <p14:creationId xmlns:p14="http://schemas.microsoft.com/office/powerpoint/2010/main" val="16022501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FB77C09-EBF0-45D2-8391-1127AE5AC634}" type="datetimeFigureOut">
              <a:rPr lang="en-US" smtClean="0"/>
              <a:t>10/29/2019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29EA3D-CDA4-4C15-B172-D4106F233F7D}" type="slidenum">
              <a:rPr lang="en-US" smtClean="0"/>
              <a:t>‹#›</a:t>
            </a:fld>
            <a:endParaRPr lang="en-US"/>
          </a:p>
        </p:txBody>
      </p:sp>
    </p:spTree>
    <p:extLst>
      <p:ext uri="{BB962C8B-B14F-4D97-AF65-F5344CB8AC3E}">
        <p14:creationId xmlns:p14="http://schemas.microsoft.com/office/powerpoint/2010/main" val="36997090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FB77C09-EBF0-45D2-8391-1127AE5AC634}" type="datetimeFigureOut">
              <a:rPr lang="en-US" smtClean="0"/>
              <a:t>10/29/2019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29EA3D-CDA4-4C15-B172-D4106F233F7D}" type="slidenum">
              <a:rPr lang="en-US" smtClean="0"/>
              <a:t>‹#›</a:t>
            </a:fld>
            <a:endParaRPr lang="en-US"/>
          </a:p>
        </p:txBody>
      </p:sp>
    </p:spTree>
    <p:extLst>
      <p:ext uri="{BB962C8B-B14F-4D97-AF65-F5344CB8AC3E}">
        <p14:creationId xmlns:p14="http://schemas.microsoft.com/office/powerpoint/2010/main" val="7782008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FB77C09-EBF0-45D2-8391-1127AE5AC634}" type="datetimeFigureOut">
              <a:rPr lang="en-US" smtClean="0"/>
              <a:t>10/29/2019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729EA3D-CDA4-4C15-B172-D4106F233F7D}" type="slidenum">
              <a:rPr lang="en-US" smtClean="0"/>
              <a:t>‹#›</a:t>
            </a:fld>
            <a:endParaRPr lang="en-US"/>
          </a:p>
        </p:txBody>
      </p:sp>
    </p:spTree>
    <p:extLst>
      <p:ext uri="{BB962C8B-B14F-4D97-AF65-F5344CB8AC3E}">
        <p14:creationId xmlns:p14="http://schemas.microsoft.com/office/powerpoint/2010/main" val="27645459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FB77C09-EBF0-45D2-8391-1127AE5AC634}" type="datetimeFigureOut">
              <a:rPr lang="en-US" smtClean="0"/>
              <a:t>10/29/2019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729EA3D-CDA4-4C15-B172-D4106F233F7D}" type="slidenum">
              <a:rPr lang="en-US" smtClean="0"/>
              <a:t>‹#›</a:t>
            </a:fld>
            <a:endParaRPr lang="en-US"/>
          </a:p>
        </p:txBody>
      </p:sp>
    </p:spTree>
    <p:extLst>
      <p:ext uri="{BB962C8B-B14F-4D97-AF65-F5344CB8AC3E}">
        <p14:creationId xmlns:p14="http://schemas.microsoft.com/office/powerpoint/2010/main" val="18516127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B77C09-EBF0-45D2-8391-1127AE5AC634}" type="datetimeFigureOut">
              <a:rPr lang="en-US" smtClean="0"/>
              <a:t>10/29/2019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729EA3D-CDA4-4C15-B172-D4106F233F7D}" type="slidenum">
              <a:rPr lang="en-US" smtClean="0"/>
              <a:t>‹#›</a:t>
            </a:fld>
            <a:endParaRPr lang="en-US"/>
          </a:p>
        </p:txBody>
      </p:sp>
    </p:spTree>
    <p:extLst>
      <p:ext uri="{BB962C8B-B14F-4D97-AF65-F5344CB8AC3E}">
        <p14:creationId xmlns:p14="http://schemas.microsoft.com/office/powerpoint/2010/main" val="23786154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FB77C09-EBF0-45D2-8391-1127AE5AC634}" type="datetimeFigureOut">
              <a:rPr lang="en-US" smtClean="0"/>
              <a:t>10/29/2019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29EA3D-CDA4-4C15-B172-D4106F233F7D}" type="slidenum">
              <a:rPr lang="en-US" smtClean="0"/>
              <a:t>‹#›</a:t>
            </a:fld>
            <a:endParaRPr lang="en-US"/>
          </a:p>
        </p:txBody>
      </p:sp>
    </p:spTree>
    <p:extLst>
      <p:ext uri="{BB962C8B-B14F-4D97-AF65-F5344CB8AC3E}">
        <p14:creationId xmlns:p14="http://schemas.microsoft.com/office/powerpoint/2010/main" val="8151033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FB77C09-EBF0-45D2-8391-1127AE5AC634}" type="datetimeFigureOut">
              <a:rPr lang="en-US" smtClean="0"/>
              <a:t>10/29/2019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29EA3D-CDA4-4C15-B172-D4106F233F7D}" type="slidenum">
              <a:rPr lang="en-US" smtClean="0"/>
              <a:t>‹#›</a:t>
            </a:fld>
            <a:endParaRPr lang="en-US"/>
          </a:p>
        </p:txBody>
      </p:sp>
    </p:spTree>
    <p:extLst>
      <p:ext uri="{BB962C8B-B14F-4D97-AF65-F5344CB8AC3E}">
        <p14:creationId xmlns:p14="http://schemas.microsoft.com/office/powerpoint/2010/main" val="18139771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B77C09-EBF0-45D2-8391-1127AE5AC634}" type="datetimeFigureOut">
              <a:rPr lang="en-US" smtClean="0"/>
              <a:t>10/29/2019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29EA3D-CDA4-4C15-B172-D4106F233F7D}" type="slidenum">
              <a:rPr lang="en-US" smtClean="0"/>
              <a:t>‹#›</a:t>
            </a:fld>
            <a:endParaRPr lang="en-US"/>
          </a:p>
        </p:txBody>
      </p:sp>
    </p:spTree>
    <p:extLst>
      <p:ext uri="{BB962C8B-B14F-4D97-AF65-F5344CB8AC3E}">
        <p14:creationId xmlns:p14="http://schemas.microsoft.com/office/powerpoint/2010/main" val="3963481219"/>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https://revenue.ky.gov/TaxProfessionals/Pages/Guidance.aspx" TargetMode="Externa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s://revenue.ky.gov/TaxProfessionals/Pages/Guidance.aspx" TargetMode="Externa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revenue.ky.gov/Business/Pages/Employer-Payroll-Withholding.aspx" TargetMode="Externa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revenue.ky.gov/Business/Pages/Inventory-Tax-Credit.aspx" TargetMode="Externa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revenue.ky.gov/Individual/Individual-Income-Tax/Pages/default.aspx" TargetMode="Externa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www.revenue.ky.gov/"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2.jpg"/></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revenue.ky.gov/Business/Pages/Inventory-Tax-Credit.aspx" TargetMode="Externa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revenue.ky.gov/Business/Pages/Inventory-Tax-Credit.aspx" TargetMode="Externa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revenue.ky.gov/Business/Pages/Inventory-Tax-Credit.aspx" TargetMode="Externa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taxanswers.ky.gov/" TargetMode="Externa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hyperlink" Target="mailto:JessicaS.Honican@ky.gov" TargetMode="External"/><Relationship Id="rId2" Type="http://schemas.openxmlformats.org/officeDocument/2006/relationships/hyperlink" Target="mailto:Jeremy.Simpson@ky.gov" TargetMode="Externa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243853" y="2635736"/>
            <a:ext cx="9706535" cy="2532251"/>
          </a:xfrm>
          <a:prstGeom prst="rect">
            <a:avLst/>
          </a:prstGeom>
        </p:spPr>
        <p:txBody>
          <a:bodyPr vert="horz" wrap="square" lIns="0" tIns="2241" rIns="0" bIns="0" rtlCol="0">
            <a:spAutoFit/>
          </a:bodyPr>
          <a:lstStyle/>
          <a:p>
            <a:pPr marL="11206" marR="4483" algn="just">
              <a:lnSpc>
                <a:spcPct val="103400"/>
              </a:lnSpc>
              <a:spcBef>
                <a:spcPts val="18"/>
              </a:spcBef>
            </a:pPr>
            <a:r>
              <a:rPr sz="1765" dirty="0">
                <a:latin typeface="Arial"/>
                <a:cs typeface="Arial"/>
              </a:rPr>
              <a:t>The </a:t>
            </a:r>
            <a:r>
              <a:rPr sz="1765" spc="-4" dirty="0">
                <a:latin typeface="Arial"/>
                <a:cs typeface="Arial"/>
              </a:rPr>
              <a:t>Kentucky Department </a:t>
            </a:r>
            <a:r>
              <a:rPr sz="1765" dirty="0">
                <a:latin typeface="Arial"/>
                <a:cs typeface="Arial"/>
              </a:rPr>
              <a:t>of Revenue presented the following information at </a:t>
            </a:r>
            <a:r>
              <a:rPr lang="en-US" sz="1765" dirty="0" smtClean="0">
                <a:latin typeface="Arial"/>
                <a:cs typeface="Arial"/>
              </a:rPr>
              <a:t>the Kentucky Society of CPA’s IRS Liaison Meeting </a:t>
            </a:r>
            <a:r>
              <a:rPr lang="en-US" sz="1765" dirty="0" smtClean="0">
                <a:latin typeface="Arial"/>
                <a:cs typeface="Arial"/>
              </a:rPr>
              <a:t>on October </a:t>
            </a:r>
            <a:r>
              <a:rPr lang="en-US" sz="1765" dirty="0" smtClean="0">
                <a:latin typeface="Arial"/>
                <a:cs typeface="Arial"/>
              </a:rPr>
              <a:t>30, </a:t>
            </a:r>
            <a:r>
              <a:rPr lang="en-US" sz="1765" dirty="0" smtClean="0">
                <a:latin typeface="Arial"/>
                <a:cs typeface="Arial"/>
              </a:rPr>
              <a:t>2019</a:t>
            </a:r>
            <a:r>
              <a:rPr sz="1765" dirty="0" smtClean="0">
                <a:latin typeface="Arial"/>
                <a:cs typeface="Arial"/>
              </a:rPr>
              <a:t>. Th</a:t>
            </a:r>
            <a:r>
              <a:rPr lang="en-US" sz="1765" dirty="0" smtClean="0">
                <a:latin typeface="Arial"/>
                <a:cs typeface="Arial"/>
              </a:rPr>
              <a:t>i</a:t>
            </a:r>
            <a:r>
              <a:rPr sz="1765" dirty="0" smtClean="0">
                <a:latin typeface="Arial"/>
                <a:cs typeface="Arial"/>
              </a:rPr>
              <a:t>s</a:t>
            </a:r>
            <a:r>
              <a:rPr lang="en-US" sz="1765" dirty="0" smtClean="0">
                <a:latin typeface="Arial"/>
                <a:cs typeface="Arial"/>
              </a:rPr>
              <a:t> presentation</a:t>
            </a:r>
            <a:r>
              <a:rPr sz="1765" spc="-4" dirty="0" smtClean="0">
                <a:latin typeface="Arial"/>
                <a:cs typeface="Arial"/>
              </a:rPr>
              <a:t> </a:t>
            </a:r>
            <a:r>
              <a:rPr sz="1765" dirty="0" smtClean="0">
                <a:latin typeface="Arial"/>
                <a:cs typeface="Arial"/>
              </a:rPr>
              <a:t>covered </a:t>
            </a:r>
            <a:r>
              <a:rPr lang="en-US" sz="1765" dirty="0" smtClean="0">
                <a:latin typeface="Arial"/>
                <a:cs typeface="Arial"/>
              </a:rPr>
              <a:t>the responsibilities of the Office of the Taxpayer </a:t>
            </a:r>
            <a:r>
              <a:rPr lang="en-US" sz="1765" dirty="0" smtClean="0">
                <a:latin typeface="Arial"/>
                <a:cs typeface="Arial"/>
              </a:rPr>
              <a:t>Ombudsman, recent regulatory action by the D</a:t>
            </a:r>
            <a:r>
              <a:rPr sz="1765" dirty="0" smtClean="0">
                <a:latin typeface="Arial"/>
                <a:cs typeface="Arial"/>
              </a:rPr>
              <a:t>epartment </a:t>
            </a:r>
            <a:r>
              <a:rPr sz="1765" dirty="0">
                <a:latin typeface="Arial"/>
                <a:cs typeface="Arial"/>
              </a:rPr>
              <a:t>of </a:t>
            </a:r>
            <a:r>
              <a:rPr sz="1765" spc="-4" dirty="0">
                <a:latin typeface="Arial"/>
                <a:cs typeface="Arial"/>
              </a:rPr>
              <a:t>Revenue as </a:t>
            </a:r>
            <a:r>
              <a:rPr sz="1765" dirty="0">
                <a:latin typeface="Arial"/>
                <a:cs typeface="Arial"/>
              </a:rPr>
              <a:t>well </a:t>
            </a:r>
            <a:r>
              <a:rPr sz="1765" spc="-4" dirty="0">
                <a:latin typeface="Arial"/>
                <a:cs typeface="Arial"/>
              </a:rPr>
              <a:t>as </a:t>
            </a:r>
            <a:r>
              <a:rPr lang="en-US" sz="1765" spc="-4" dirty="0" smtClean="0">
                <a:latin typeface="Arial"/>
                <a:cs typeface="Arial"/>
              </a:rPr>
              <a:t>an </a:t>
            </a:r>
            <a:r>
              <a:rPr lang="en-US" sz="1765" spc="-4" dirty="0" smtClean="0">
                <a:latin typeface="Arial"/>
                <a:cs typeface="Arial"/>
              </a:rPr>
              <a:t>update of income </a:t>
            </a:r>
            <a:r>
              <a:rPr lang="en-US" sz="1765" spc="-4" smtClean="0">
                <a:latin typeface="Arial"/>
                <a:cs typeface="Arial"/>
              </a:rPr>
              <a:t>tax issues</a:t>
            </a:r>
            <a:r>
              <a:rPr sz="1765" smtClean="0">
                <a:latin typeface="Arial"/>
                <a:cs typeface="Arial"/>
              </a:rPr>
              <a:t>.</a:t>
            </a:r>
            <a:endParaRPr sz="1765" dirty="0">
              <a:latin typeface="Arial"/>
              <a:cs typeface="Arial"/>
            </a:endParaRPr>
          </a:p>
          <a:p>
            <a:pPr>
              <a:spcBef>
                <a:spcPts val="18"/>
              </a:spcBef>
            </a:pPr>
            <a:endParaRPr sz="1897" dirty="0">
              <a:latin typeface="Times New Roman"/>
              <a:cs typeface="Times New Roman"/>
            </a:endParaRPr>
          </a:p>
          <a:p>
            <a:pPr marL="11206" marR="5603" algn="just">
              <a:lnSpc>
                <a:spcPct val="103200"/>
              </a:lnSpc>
            </a:pPr>
            <a:r>
              <a:rPr sz="1765" dirty="0">
                <a:latin typeface="Arial"/>
                <a:cs typeface="Arial"/>
              </a:rPr>
              <a:t>The </a:t>
            </a:r>
            <a:r>
              <a:rPr sz="1765" spc="-4" dirty="0">
                <a:latin typeface="Arial"/>
                <a:cs typeface="Arial"/>
              </a:rPr>
              <a:t>information </a:t>
            </a:r>
            <a:r>
              <a:rPr sz="1765" dirty="0">
                <a:latin typeface="Arial"/>
                <a:cs typeface="Arial"/>
              </a:rPr>
              <a:t>in this </a:t>
            </a:r>
            <a:r>
              <a:rPr sz="1765" spc="-4" dirty="0">
                <a:latin typeface="Arial"/>
                <a:cs typeface="Arial"/>
              </a:rPr>
              <a:t>presentation </a:t>
            </a:r>
            <a:r>
              <a:rPr sz="1765" dirty="0">
                <a:latin typeface="Arial"/>
                <a:cs typeface="Arial"/>
              </a:rPr>
              <a:t>was </a:t>
            </a:r>
            <a:r>
              <a:rPr sz="1765" spc="-4" dirty="0">
                <a:latin typeface="Arial"/>
                <a:cs typeface="Arial"/>
              </a:rPr>
              <a:t>prepared </a:t>
            </a:r>
            <a:r>
              <a:rPr sz="1765" dirty="0">
                <a:latin typeface="Arial"/>
                <a:cs typeface="Arial"/>
              </a:rPr>
              <a:t>from </a:t>
            </a:r>
            <a:r>
              <a:rPr sz="1765" spc="-4" dirty="0">
                <a:latin typeface="Arial"/>
                <a:cs typeface="Arial"/>
              </a:rPr>
              <a:t>information </a:t>
            </a:r>
            <a:r>
              <a:rPr sz="1765" dirty="0">
                <a:latin typeface="Arial"/>
                <a:cs typeface="Arial"/>
              </a:rPr>
              <a:t>the </a:t>
            </a:r>
            <a:r>
              <a:rPr sz="1765" spc="-4" dirty="0">
                <a:latin typeface="Arial"/>
                <a:cs typeface="Arial"/>
              </a:rPr>
              <a:t>Department </a:t>
            </a:r>
            <a:r>
              <a:rPr sz="1765" dirty="0">
                <a:latin typeface="Arial"/>
                <a:cs typeface="Arial"/>
              </a:rPr>
              <a:t>of Revenue  possessed </a:t>
            </a:r>
            <a:r>
              <a:rPr sz="1765" spc="-4" dirty="0">
                <a:latin typeface="Arial"/>
                <a:cs typeface="Arial"/>
              </a:rPr>
              <a:t>and </a:t>
            </a:r>
            <a:r>
              <a:rPr sz="1765" dirty="0">
                <a:latin typeface="Arial"/>
                <a:cs typeface="Arial"/>
              </a:rPr>
              <a:t>believed </a:t>
            </a:r>
            <a:r>
              <a:rPr sz="1765" spc="-9" dirty="0">
                <a:latin typeface="Arial"/>
                <a:cs typeface="Arial"/>
              </a:rPr>
              <a:t>to </a:t>
            </a:r>
            <a:r>
              <a:rPr sz="1765" dirty="0">
                <a:latin typeface="Arial"/>
                <a:cs typeface="Arial"/>
              </a:rPr>
              <a:t>be </a:t>
            </a:r>
            <a:r>
              <a:rPr sz="1765" spc="-4" dirty="0">
                <a:latin typeface="Arial"/>
                <a:cs typeface="Arial"/>
              </a:rPr>
              <a:t>accurate </a:t>
            </a:r>
            <a:r>
              <a:rPr sz="1765" dirty="0">
                <a:latin typeface="Arial"/>
                <a:cs typeface="Arial"/>
              </a:rPr>
              <a:t>and relevant on </a:t>
            </a:r>
            <a:r>
              <a:rPr sz="1765" spc="9" dirty="0">
                <a:latin typeface="Arial"/>
                <a:cs typeface="Arial"/>
              </a:rPr>
              <a:t>the </a:t>
            </a:r>
            <a:r>
              <a:rPr sz="1765" spc="-4" dirty="0">
                <a:latin typeface="Arial"/>
                <a:cs typeface="Arial"/>
              </a:rPr>
              <a:t>date </a:t>
            </a:r>
            <a:r>
              <a:rPr sz="1765" dirty="0">
                <a:latin typeface="Arial"/>
                <a:cs typeface="Arial"/>
              </a:rPr>
              <a:t>of the </a:t>
            </a:r>
            <a:r>
              <a:rPr sz="1765" spc="-4" dirty="0">
                <a:latin typeface="Arial"/>
                <a:cs typeface="Arial"/>
              </a:rPr>
              <a:t>meeting. </a:t>
            </a:r>
            <a:r>
              <a:rPr sz="1765" dirty="0">
                <a:latin typeface="Arial"/>
                <a:cs typeface="Arial"/>
              </a:rPr>
              <a:t>This </a:t>
            </a:r>
            <a:r>
              <a:rPr sz="1765" spc="-4" dirty="0">
                <a:latin typeface="Arial"/>
                <a:cs typeface="Arial"/>
              </a:rPr>
              <a:t>information  does</a:t>
            </a:r>
            <a:r>
              <a:rPr sz="1765" spc="-53" dirty="0">
                <a:latin typeface="Arial"/>
                <a:cs typeface="Arial"/>
              </a:rPr>
              <a:t> </a:t>
            </a:r>
            <a:r>
              <a:rPr sz="1765" dirty="0">
                <a:latin typeface="Arial"/>
                <a:cs typeface="Arial"/>
              </a:rPr>
              <a:t>not</a:t>
            </a:r>
            <a:r>
              <a:rPr sz="1765" spc="-53" dirty="0">
                <a:latin typeface="Arial"/>
                <a:cs typeface="Arial"/>
              </a:rPr>
              <a:t> </a:t>
            </a:r>
            <a:r>
              <a:rPr sz="1765" dirty="0">
                <a:latin typeface="Arial"/>
                <a:cs typeface="Arial"/>
              </a:rPr>
              <a:t>constitute</a:t>
            </a:r>
            <a:r>
              <a:rPr sz="1765" spc="-53" dirty="0">
                <a:latin typeface="Arial"/>
                <a:cs typeface="Arial"/>
              </a:rPr>
              <a:t> </a:t>
            </a:r>
            <a:r>
              <a:rPr sz="1765" dirty="0">
                <a:latin typeface="Arial"/>
                <a:cs typeface="Arial"/>
              </a:rPr>
              <a:t>a</a:t>
            </a:r>
            <a:r>
              <a:rPr sz="1765" spc="-53" dirty="0">
                <a:latin typeface="Arial"/>
                <a:cs typeface="Arial"/>
              </a:rPr>
              <a:t> </a:t>
            </a:r>
            <a:r>
              <a:rPr sz="1765" dirty="0">
                <a:latin typeface="Arial"/>
                <a:cs typeface="Arial"/>
              </a:rPr>
              <a:t>final</a:t>
            </a:r>
            <a:r>
              <a:rPr sz="1765" spc="-57" dirty="0">
                <a:latin typeface="Arial"/>
                <a:cs typeface="Arial"/>
              </a:rPr>
              <a:t> </a:t>
            </a:r>
            <a:r>
              <a:rPr sz="1765" dirty="0">
                <a:latin typeface="Arial"/>
                <a:cs typeface="Arial"/>
              </a:rPr>
              <a:t>ruling,</a:t>
            </a:r>
            <a:r>
              <a:rPr sz="1765" spc="-62" dirty="0">
                <a:latin typeface="Arial"/>
                <a:cs typeface="Arial"/>
              </a:rPr>
              <a:t> </a:t>
            </a:r>
            <a:r>
              <a:rPr sz="1765" dirty="0">
                <a:latin typeface="Arial"/>
                <a:cs typeface="Arial"/>
              </a:rPr>
              <a:t>order,</a:t>
            </a:r>
            <a:r>
              <a:rPr sz="1765" spc="-53" dirty="0">
                <a:latin typeface="Arial"/>
                <a:cs typeface="Arial"/>
              </a:rPr>
              <a:t> </a:t>
            </a:r>
            <a:r>
              <a:rPr sz="1765" spc="-4" dirty="0">
                <a:latin typeface="Arial"/>
                <a:cs typeface="Arial"/>
              </a:rPr>
              <a:t>or</a:t>
            </a:r>
            <a:r>
              <a:rPr sz="1765" spc="-49" dirty="0">
                <a:latin typeface="Arial"/>
                <a:cs typeface="Arial"/>
              </a:rPr>
              <a:t> </a:t>
            </a:r>
            <a:r>
              <a:rPr sz="1765" spc="-4" dirty="0">
                <a:latin typeface="Arial"/>
                <a:cs typeface="Arial"/>
              </a:rPr>
              <a:t>determination</a:t>
            </a:r>
            <a:r>
              <a:rPr sz="1765" spc="-53" dirty="0">
                <a:latin typeface="Arial"/>
                <a:cs typeface="Arial"/>
              </a:rPr>
              <a:t> </a:t>
            </a:r>
            <a:r>
              <a:rPr sz="1765" dirty="0">
                <a:latin typeface="Arial"/>
                <a:cs typeface="Arial"/>
              </a:rPr>
              <a:t>of</a:t>
            </a:r>
            <a:r>
              <a:rPr sz="1765" spc="-57" dirty="0">
                <a:latin typeface="Arial"/>
                <a:cs typeface="Arial"/>
              </a:rPr>
              <a:t> </a:t>
            </a:r>
            <a:r>
              <a:rPr sz="1765" dirty="0">
                <a:latin typeface="Arial"/>
                <a:cs typeface="Arial"/>
              </a:rPr>
              <a:t>the</a:t>
            </a:r>
            <a:r>
              <a:rPr sz="1765" spc="-57" dirty="0">
                <a:latin typeface="Arial"/>
                <a:cs typeface="Arial"/>
              </a:rPr>
              <a:t> </a:t>
            </a:r>
            <a:r>
              <a:rPr sz="1765" dirty="0">
                <a:latin typeface="Arial"/>
                <a:cs typeface="Arial"/>
              </a:rPr>
              <a:t>Department</a:t>
            </a:r>
            <a:r>
              <a:rPr sz="1765" spc="-57" dirty="0">
                <a:latin typeface="Arial"/>
                <a:cs typeface="Arial"/>
              </a:rPr>
              <a:t> </a:t>
            </a:r>
            <a:r>
              <a:rPr sz="1765" dirty="0">
                <a:latin typeface="Arial"/>
                <a:cs typeface="Arial"/>
              </a:rPr>
              <a:t>of</a:t>
            </a:r>
            <a:r>
              <a:rPr sz="1765" spc="-57" dirty="0">
                <a:latin typeface="Arial"/>
                <a:cs typeface="Arial"/>
              </a:rPr>
              <a:t> </a:t>
            </a:r>
            <a:r>
              <a:rPr sz="1765" dirty="0">
                <a:latin typeface="Arial"/>
                <a:cs typeface="Arial"/>
              </a:rPr>
              <a:t>Revenue</a:t>
            </a:r>
            <a:r>
              <a:rPr sz="1765" spc="-53" dirty="0">
                <a:latin typeface="Arial"/>
                <a:cs typeface="Arial"/>
              </a:rPr>
              <a:t> </a:t>
            </a:r>
            <a:r>
              <a:rPr sz="1765" spc="-4" dirty="0">
                <a:latin typeface="Arial"/>
                <a:cs typeface="Arial"/>
              </a:rPr>
              <a:t>and</a:t>
            </a:r>
            <a:r>
              <a:rPr sz="1765" spc="-53" dirty="0">
                <a:latin typeface="Arial"/>
                <a:cs typeface="Arial"/>
              </a:rPr>
              <a:t> </a:t>
            </a:r>
            <a:r>
              <a:rPr sz="1765" dirty="0">
                <a:latin typeface="Arial"/>
                <a:cs typeface="Arial"/>
              </a:rPr>
              <a:t>cannot  be</a:t>
            </a:r>
            <a:r>
              <a:rPr sz="1765" spc="-4" dirty="0">
                <a:latin typeface="Arial"/>
                <a:cs typeface="Arial"/>
              </a:rPr>
              <a:t> </a:t>
            </a:r>
            <a:r>
              <a:rPr sz="1765" dirty="0">
                <a:latin typeface="Arial"/>
                <a:cs typeface="Arial"/>
              </a:rPr>
              <a:t>appealed.</a:t>
            </a:r>
          </a:p>
        </p:txBody>
      </p:sp>
      <p:sp>
        <p:nvSpPr>
          <p:cNvPr id="3" name="object 3"/>
          <p:cNvSpPr/>
          <p:nvPr/>
        </p:nvSpPr>
        <p:spPr>
          <a:xfrm>
            <a:off x="4524376" y="1058843"/>
            <a:ext cx="3135966" cy="1243629"/>
          </a:xfrm>
          <a:prstGeom prst="rect">
            <a:avLst/>
          </a:prstGeom>
          <a:blipFill>
            <a:blip r:embed="rId2" cstate="print"/>
            <a:stretch>
              <a:fillRect/>
            </a:stretch>
          </a:blipFill>
        </p:spPr>
        <p:txBody>
          <a:bodyPr wrap="square" lIns="0" tIns="0" rIns="0" bIns="0" rtlCol="0"/>
          <a:lstStyle/>
          <a:p>
            <a:endParaRPr sz="1588"/>
          </a:p>
        </p:txBody>
      </p:sp>
    </p:spTree>
    <p:extLst>
      <p:ext uri="{BB962C8B-B14F-4D97-AF65-F5344CB8AC3E}">
        <p14:creationId xmlns:p14="http://schemas.microsoft.com/office/powerpoint/2010/main" val="27114831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203198"/>
            <a:ext cx="12192000" cy="1041830"/>
          </a:xfrm>
          <a:prstGeom prst="rect">
            <a:avLst/>
          </a:prstGeom>
          <a:solidFill>
            <a:srgbClr val="0E2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866271" y="318610"/>
            <a:ext cx="10896599" cy="759585"/>
          </a:xfrm>
        </p:spPr>
        <p:txBody>
          <a:bodyPr>
            <a:normAutofit/>
          </a:bodyPr>
          <a:lstStyle/>
          <a:p>
            <a:pPr algn="l"/>
            <a:r>
              <a:rPr lang="en-US" sz="4400" dirty="0">
                <a:solidFill>
                  <a:schemeClr val="bg1"/>
                </a:solidFill>
                <a:latin typeface="Franklin Gothic Demi" panose="020B0703020102020204" pitchFamily="34" charset="0"/>
              </a:rPr>
              <a:t>Office of Tax Policy and Regulation</a:t>
            </a:r>
          </a:p>
        </p:txBody>
      </p:sp>
      <p:sp>
        <p:nvSpPr>
          <p:cNvPr id="3" name="Subtitle 2"/>
          <p:cNvSpPr>
            <a:spLocks noGrp="1"/>
          </p:cNvSpPr>
          <p:nvPr>
            <p:ph type="subTitle" idx="1"/>
          </p:nvPr>
        </p:nvSpPr>
        <p:spPr>
          <a:xfrm>
            <a:off x="866271" y="1652504"/>
            <a:ext cx="9508914" cy="4465329"/>
          </a:xfrm>
        </p:spPr>
        <p:txBody>
          <a:bodyPr>
            <a:normAutofit/>
          </a:bodyPr>
          <a:lstStyle/>
          <a:p>
            <a:pPr marL="338138" indent="-338138" algn="l">
              <a:buFont typeface="Arial" panose="020B0604020202020204" pitchFamily="34" charset="0"/>
              <a:buChar char="•"/>
            </a:pPr>
            <a:r>
              <a:rPr lang="en-US" sz="3200" dirty="0" smtClean="0">
                <a:latin typeface="Franklin Gothic Demi" panose="020B0703020102020204" pitchFamily="34" charset="0"/>
              </a:rPr>
              <a:t>Published Revenue Procedures (RP) and     General Information Letters (GIL)</a:t>
            </a:r>
            <a:endParaRPr lang="en-US" sz="3200" dirty="0">
              <a:latin typeface="Franklin Gothic Demi" panose="020B0703020102020204" pitchFamily="34" charset="0"/>
            </a:endParaRPr>
          </a:p>
        </p:txBody>
      </p:sp>
      <p:sp>
        <p:nvSpPr>
          <p:cNvPr id="13" name="Rectangle 12"/>
          <p:cNvSpPr/>
          <p:nvPr/>
        </p:nvSpPr>
        <p:spPr>
          <a:xfrm>
            <a:off x="0" y="6713624"/>
            <a:ext cx="12192000" cy="45720"/>
          </a:xfrm>
          <a:prstGeom prst="rect">
            <a:avLst/>
          </a:prstGeom>
          <a:solidFill>
            <a:srgbClr val="0E2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27586" y="5227756"/>
            <a:ext cx="1512013" cy="1517493"/>
          </a:xfrm>
          <a:prstGeom prst="rect">
            <a:avLst/>
          </a:prstGeom>
        </p:spPr>
      </p:pic>
      <p:sp>
        <p:nvSpPr>
          <p:cNvPr id="8" name="TextBox 7"/>
          <p:cNvSpPr txBox="1"/>
          <p:nvPr/>
        </p:nvSpPr>
        <p:spPr>
          <a:xfrm>
            <a:off x="-429130" y="6214275"/>
            <a:ext cx="12192000" cy="430887"/>
          </a:xfrm>
          <a:prstGeom prst="rect">
            <a:avLst/>
          </a:prstGeom>
          <a:noFill/>
        </p:spPr>
        <p:txBody>
          <a:bodyPr wrap="square" rtlCol="0">
            <a:spAutoFit/>
          </a:bodyPr>
          <a:lstStyle/>
          <a:p>
            <a:pPr algn="ctr"/>
            <a:r>
              <a:rPr lang="en-US" sz="2200" dirty="0">
                <a:solidFill>
                  <a:srgbClr val="242F6B"/>
                </a:solidFill>
                <a:latin typeface="Franklin Gothic Demi" panose="020B0703020102020204" pitchFamily="34" charset="0"/>
                <a:hlinkClick r:id="rId3"/>
              </a:rPr>
              <a:t>https://</a:t>
            </a:r>
            <a:r>
              <a:rPr lang="en-US" sz="2200" dirty="0" smtClean="0">
                <a:solidFill>
                  <a:srgbClr val="242F6B"/>
                </a:solidFill>
                <a:latin typeface="Franklin Gothic Demi" panose="020B0703020102020204" pitchFamily="34" charset="0"/>
                <a:hlinkClick r:id="rId3"/>
              </a:rPr>
              <a:t>revenue.ky.gov/TaxProfessionals/Pages/Guidance.aspx</a:t>
            </a:r>
            <a:r>
              <a:rPr lang="en-US" sz="2200" dirty="0" smtClean="0">
                <a:solidFill>
                  <a:srgbClr val="242F6B"/>
                </a:solidFill>
                <a:latin typeface="Franklin Gothic Demi" panose="020B0703020102020204" pitchFamily="34" charset="0"/>
              </a:rPr>
              <a:t> </a:t>
            </a:r>
          </a:p>
        </p:txBody>
      </p:sp>
      <p:graphicFrame>
        <p:nvGraphicFramePr>
          <p:cNvPr id="5" name="Table 4"/>
          <p:cNvGraphicFramePr>
            <a:graphicFrameLocks noGrp="1"/>
          </p:cNvGraphicFramePr>
          <p:nvPr>
            <p:extLst>
              <p:ext uri="{D42A27DB-BD31-4B8C-83A1-F6EECF244321}">
                <p14:modId xmlns:p14="http://schemas.microsoft.com/office/powerpoint/2010/main" val="2916561304"/>
              </p:ext>
            </p:extLst>
          </p:nvPr>
        </p:nvGraphicFramePr>
        <p:xfrm>
          <a:off x="1442461" y="2815410"/>
          <a:ext cx="8664958" cy="3041796"/>
        </p:xfrm>
        <a:graphic>
          <a:graphicData uri="http://schemas.openxmlformats.org/drawingml/2006/table">
            <a:tbl>
              <a:tblPr firstRow="1" bandRow="1">
                <a:tableStyleId>{69CF1AB2-1976-4502-BF36-3FF5EA218861}</a:tableStyleId>
              </a:tblPr>
              <a:tblGrid>
                <a:gridCol w="1855943">
                  <a:extLst>
                    <a:ext uri="{9D8B030D-6E8A-4147-A177-3AD203B41FA5}">
                      <a16:colId xmlns:a16="http://schemas.microsoft.com/office/drawing/2014/main" val="3793546791"/>
                    </a:ext>
                  </a:extLst>
                </a:gridCol>
                <a:gridCol w="6809015">
                  <a:extLst>
                    <a:ext uri="{9D8B030D-6E8A-4147-A177-3AD203B41FA5}">
                      <a16:colId xmlns:a16="http://schemas.microsoft.com/office/drawing/2014/main" val="1496247234"/>
                    </a:ext>
                  </a:extLst>
                </a:gridCol>
              </a:tblGrid>
              <a:tr h="865055">
                <a:tc>
                  <a:txBody>
                    <a:bodyPr/>
                    <a:lstStyle/>
                    <a:p>
                      <a:pPr algn="l"/>
                      <a:r>
                        <a:rPr lang="en-US" sz="2400" b="0" dirty="0" smtClean="0">
                          <a:solidFill>
                            <a:schemeClr val="tx1"/>
                          </a:solidFill>
                          <a:latin typeface="Franklin Gothic Demi" panose="020B0703020102020204" pitchFamily="34" charset="0"/>
                        </a:rPr>
                        <a:t>RP-19-01</a:t>
                      </a:r>
                      <a:endParaRPr lang="en-US" sz="2400" b="0" dirty="0">
                        <a:solidFill>
                          <a:schemeClr val="tx1"/>
                        </a:solidFill>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dirty="0" smtClean="0">
                          <a:solidFill>
                            <a:schemeClr val="tx1"/>
                          </a:solidFill>
                          <a:latin typeface="Franklin Gothic Demi" panose="020B0703020102020204" pitchFamily="34" charset="0"/>
                        </a:rPr>
                        <a:t>Apportioned</a:t>
                      </a:r>
                      <a:r>
                        <a:rPr lang="en-US" sz="2000" b="0" baseline="0" dirty="0" smtClean="0">
                          <a:solidFill>
                            <a:schemeClr val="tx1"/>
                          </a:solidFill>
                          <a:latin typeface="Franklin Gothic Demi" panose="020B0703020102020204" pitchFamily="34" charset="0"/>
                        </a:rPr>
                        <a:t> Trailer Exemption</a:t>
                      </a:r>
                      <a:endParaRPr lang="en-US" sz="2000" b="0" dirty="0" smtClean="0">
                        <a:solidFill>
                          <a:schemeClr val="tx1"/>
                        </a:solidFill>
                      </a:endParaRPr>
                    </a:p>
                  </a:txBody>
                  <a:tcPr anchor="ctr"/>
                </a:tc>
                <a:extLst>
                  <a:ext uri="{0D108BD9-81ED-4DB2-BD59-A6C34878D82A}">
                    <a16:rowId xmlns:a16="http://schemas.microsoft.com/office/drawing/2014/main" val="2411027233"/>
                  </a:ext>
                </a:extLst>
              </a:tr>
              <a:tr h="874684">
                <a:tc>
                  <a:txBody>
                    <a:bodyPr/>
                    <a:lstStyle/>
                    <a:p>
                      <a:pPr algn="l"/>
                      <a:r>
                        <a:rPr lang="en-US" sz="2400" b="0" dirty="0" smtClean="0">
                          <a:solidFill>
                            <a:schemeClr val="tx1"/>
                          </a:solidFill>
                          <a:latin typeface="Franklin Gothic Demi" panose="020B0703020102020204" pitchFamily="34" charset="0"/>
                        </a:rPr>
                        <a:t>RP-19-02</a:t>
                      </a:r>
                      <a:endParaRPr lang="en-US" sz="2400" b="0" dirty="0">
                        <a:solidFill>
                          <a:schemeClr val="tx1"/>
                        </a:solidFill>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smtClean="0">
                          <a:solidFill>
                            <a:schemeClr val="tx1"/>
                          </a:solidFill>
                          <a:latin typeface="Franklin Gothic Demi" panose="020B0703020102020204" pitchFamily="34" charset="0"/>
                        </a:rPr>
                        <a:t>Deferred Tax Deduction </a:t>
                      </a:r>
                      <a:endParaRPr lang="en-US" sz="1400" dirty="0" smtClean="0">
                        <a:solidFill>
                          <a:schemeClr val="tx1"/>
                        </a:solidFill>
                      </a:endParaRPr>
                    </a:p>
                  </a:txBody>
                  <a:tcPr anchor="ctr"/>
                </a:tc>
                <a:extLst>
                  <a:ext uri="{0D108BD9-81ED-4DB2-BD59-A6C34878D82A}">
                    <a16:rowId xmlns:a16="http://schemas.microsoft.com/office/drawing/2014/main" val="981127610"/>
                  </a:ext>
                </a:extLst>
              </a:tr>
              <a:tr h="601346">
                <a:tc>
                  <a:txBody>
                    <a:bodyPr/>
                    <a:lstStyle/>
                    <a:p>
                      <a:pPr algn="l"/>
                      <a:r>
                        <a:rPr lang="en-US" sz="2400" b="0" dirty="0" smtClean="0">
                          <a:solidFill>
                            <a:schemeClr val="tx1"/>
                          </a:solidFill>
                          <a:latin typeface="Franklin Gothic Demi" panose="020B0703020102020204" pitchFamily="34" charset="0"/>
                        </a:rPr>
                        <a:t>RP-19-03</a:t>
                      </a:r>
                      <a:endParaRPr lang="en-US" sz="2400" b="0" dirty="0">
                        <a:solidFill>
                          <a:schemeClr val="tx1"/>
                        </a:solidFill>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smtClean="0">
                          <a:solidFill>
                            <a:schemeClr val="tx1"/>
                          </a:solidFill>
                          <a:latin typeface="Franklin Gothic Demi" panose="020B0703020102020204" pitchFamily="34" charset="0"/>
                        </a:rPr>
                        <a:t>Administration</a:t>
                      </a:r>
                      <a:r>
                        <a:rPr lang="en-US" sz="2000" baseline="0" dirty="0" smtClean="0">
                          <a:solidFill>
                            <a:schemeClr val="tx1"/>
                          </a:solidFill>
                          <a:latin typeface="Franklin Gothic Demi" panose="020B0703020102020204" pitchFamily="34" charset="0"/>
                        </a:rPr>
                        <a:t> of Guidance </a:t>
                      </a:r>
                      <a:r>
                        <a:rPr lang="en-US" sz="1400" baseline="0" dirty="0" smtClean="0">
                          <a:solidFill>
                            <a:schemeClr val="tx1"/>
                          </a:solidFill>
                          <a:latin typeface="Franklin Gothic Demi" panose="020B0703020102020204" pitchFamily="34" charset="0"/>
                        </a:rPr>
                        <a:t>(amended 7/26/19)</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aseline="0" dirty="0" smtClean="0">
                          <a:solidFill>
                            <a:schemeClr val="tx1"/>
                          </a:solidFill>
                          <a:latin typeface="Franklin Gothic Demi" panose="020B0703020102020204" pitchFamily="34" charset="0"/>
                        </a:rPr>
                        <a:t>Supersedes RP-17-01</a:t>
                      </a:r>
                      <a:endParaRPr lang="en-US" sz="1400" dirty="0" smtClean="0">
                        <a:solidFill>
                          <a:schemeClr val="tx1"/>
                        </a:solidFill>
                      </a:endParaRPr>
                    </a:p>
                  </a:txBody>
                  <a:tcPr anchor="ctr"/>
                </a:tc>
                <a:extLst>
                  <a:ext uri="{0D108BD9-81ED-4DB2-BD59-A6C34878D82A}">
                    <a16:rowId xmlns:a16="http://schemas.microsoft.com/office/drawing/2014/main" val="2007681813"/>
                  </a:ext>
                </a:extLst>
              </a:tr>
              <a:tr h="692457">
                <a:tc>
                  <a:txBody>
                    <a:bodyPr/>
                    <a:lstStyle/>
                    <a:p>
                      <a:pPr algn="l"/>
                      <a:r>
                        <a:rPr lang="en-US" sz="2400" b="0" dirty="0" smtClean="0">
                          <a:solidFill>
                            <a:schemeClr val="tx1"/>
                          </a:solidFill>
                          <a:latin typeface="Franklin Gothic Demi" panose="020B0703020102020204" pitchFamily="34" charset="0"/>
                        </a:rPr>
                        <a:t>GIL 19-01</a:t>
                      </a:r>
                      <a:endParaRPr lang="en-US" sz="2400" b="0" dirty="0">
                        <a:solidFill>
                          <a:schemeClr val="tx1"/>
                        </a:solidFill>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dirty="0" smtClean="0">
                          <a:solidFill>
                            <a:schemeClr val="tx1"/>
                          </a:solidFill>
                          <a:latin typeface="Franklin Gothic Demi" panose="020B0703020102020204" pitchFamily="34" charset="0"/>
                        </a:rPr>
                        <a:t>Historic Tax Credit</a:t>
                      </a:r>
                      <a:endParaRPr lang="en-US" sz="2000" dirty="0">
                        <a:solidFill>
                          <a:schemeClr val="tx1"/>
                        </a:solidFill>
                      </a:endParaRPr>
                    </a:p>
                  </a:txBody>
                  <a:tcPr anchor="ctr"/>
                </a:tc>
                <a:extLst>
                  <a:ext uri="{0D108BD9-81ED-4DB2-BD59-A6C34878D82A}">
                    <a16:rowId xmlns:a16="http://schemas.microsoft.com/office/drawing/2014/main" val="2813152968"/>
                  </a:ext>
                </a:extLst>
              </a:tr>
            </a:tbl>
          </a:graphicData>
        </a:graphic>
      </p:graphicFrame>
    </p:spTree>
    <p:extLst>
      <p:ext uri="{BB962C8B-B14F-4D97-AF65-F5344CB8AC3E}">
        <p14:creationId xmlns:p14="http://schemas.microsoft.com/office/powerpoint/2010/main" val="20426528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203198"/>
            <a:ext cx="12192000" cy="1041830"/>
          </a:xfrm>
          <a:prstGeom prst="rect">
            <a:avLst/>
          </a:prstGeom>
          <a:solidFill>
            <a:srgbClr val="0E2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866271" y="318610"/>
            <a:ext cx="10896599" cy="759585"/>
          </a:xfrm>
        </p:spPr>
        <p:txBody>
          <a:bodyPr>
            <a:normAutofit/>
          </a:bodyPr>
          <a:lstStyle/>
          <a:p>
            <a:pPr algn="l"/>
            <a:r>
              <a:rPr lang="en-US" sz="4400" dirty="0">
                <a:solidFill>
                  <a:schemeClr val="bg1"/>
                </a:solidFill>
                <a:latin typeface="Franklin Gothic Demi" panose="020B0703020102020204" pitchFamily="34" charset="0"/>
              </a:rPr>
              <a:t>Office of Tax Policy and Regulation</a:t>
            </a:r>
          </a:p>
        </p:txBody>
      </p:sp>
      <p:sp>
        <p:nvSpPr>
          <p:cNvPr id="3" name="Subtitle 2"/>
          <p:cNvSpPr>
            <a:spLocks noGrp="1"/>
          </p:cNvSpPr>
          <p:nvPr>
            <p:ph type="subTitle" idx="1"/>
          </p:nvPr>
        </p:nvSpPr>
        <p:spPr>
          <a:xfrm>
            <a:off x="866271" y="1652504"/>
            <a:ext cx="9508914" cy="4465329"/>
          </a:xfrm>
        </p:spPr>
        <p:txBody>
          <a:bodyPr>
            <a:normAutofit/>
          </a:bodyPr>
          <a:lstStyle/>
          <a:p>
            <a:pPr marL="338138" indent="-338138" algn="l">
              <a:buFont typeface="Arial" panose="020B0604020202020204" pitchFamily="34" charset="0"/>
              <a:buChar char="•"/>
            </a:pPr>
            <a:r>
              <a:rPr lang="en-US" sz="3200" dirty="0" smtClean="0">
                <a:latin typeface="Franklin Gothic Demi" panose="020B0703020102020204" pitchFamily="34" charset="0"/>
              </a:rPr>
              <a:t>Published </a:t>
            </a:r>
            <a:r>
              <a:rPr lang="en-US" sz="3200" dirty="0">
                <a:latin typeface="Franklin Gothic Demi" panose="020B0703020102020204" pitchFamily="34" charset="0"/>
              </a:rPr>
              <a:t>Technical Advice Memorandums (</a:t>
            </a:r>
            <a:r>
              <a:rPr lang="en-US" sz="3200" dirty="0" err="1">
                <a:latin typeface="Franklin Gothic Demi" panose="020B0703020102020204" pitchFamily="34" charset="0"/>
              </a:rPr>
              <a:t>TAMs</a:t>
            </a:r>
            <a:r>
              <a:rPr lang="en-US" sz="3200" dirty="0" smtClean="0">
                <a:latin typeface="Franklin Gothic Demi" panose="020B0703020102020204" pitchFamily="34" charset="0"/>
              </a:rPr>
              <a:t>)</a:t>
            </a:r>
            <a:endParaRPr lang="en-US" sz="3200" dirty="0">
              <a:latin typeface="Franklin Gothic Demi" panose="020B0703020102020204" pitchFamily="34" charset="0"/>
            </a:endParaRPr>
          </a:p>
        </p:txBody>
      </p:sp>
      <p:sp>
        <p:nvSpPr>
          <p:cNvPr id="13" name="Rectangle 12"/>
          <p:cNvSpPr/>
          <p:nvPr/>
        </p:nvSpPr>
        <p:spPr>
          <a:xfrm>
            <a:off x="0" y="6713624"/>
            <a:ext cx="12192000" cy="45720"/>
          </a:xfrm>
          <a:prstGeom prst="rect">
            <a:avLst/>
          </a:prstGeom>
          <a:solidFill>
            <a:srgbClr val="0E2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27586" y="5227756"/>
            <a:ext cx="1512013" cy="1517493"/>
          </a:xfrm>
          <a:prstGeom prst="rect">
            <a:avLst/>
          </a:prstGeom>
        </p:spPr>
      </p:pic>
      <p:sp>
        <p:nvSpPr>
          <p:cNvPr id="8" name="TextBox 7"/>
          <p:cNvSpPr txBox="1"/>
          <p:nvPr/>
        </p:nvSpPr>
        <p:spPr>
          <a:xfrm>
            <a:off x="-429130" y="6214275"/>
            <a:ext cx="12192000" cy="430887"/>
          </a:xfrm>
          <a:prstGeom prst="rect">
            <a:avLst/>
          </a:prstGeom>
          <a:noFill/>
        </p:spPr>
        <p:txBody>
          <a:bodyPr wrap="square" rtlCol="0">
            <a:spAutoFit/>
          </a:bodyPr>
          <a:lstStyle/>
          <a:p>
            <a:pPr algn="ctr"/>
            <a:r>
              <a:rPr lang="en-US" sz="2200" dirty="0">
                <a:solidFill>
                  <a:srgbClr val="242F6B"/>
                </a:solidFill>
                <a:latin typeface="Franklin Gothic Demi" panose="020B0703020102020204" pitchFamily="34" charset="0"/>
                <a:hlinkClick r:id="rId3"/>
              </a:rPr>
              <a:t>https://</a:t>
            </a:r>
            <a:r>
              <a:rPr lang="en-US" sz="2200" dirty="0" smtClean="0">
                <a:solidFill>
                  <a:srgbClr val="242F6B"/>
                </a:solidFill>
                <a:latin typeface="Franklin Gothic Demi" panose="020B0703020102020204" pitchFamily="34" charset="0"/>
                <a:hlinkClick r:id="rId3"/>
              </a:rPr>
              <a:t>revenue.ky.gov/TaxProfessionals/Pages/Guidance.aspx</a:t>
            </a:r>
            <a:r>
              <a:rPr lang="en-US" sz="2200" dirty="0" smtClean="0">
                <a:solidFill>
                  <a:srgbClr val="242F6B"/>
                </a:solidFill>
                <a:latin typeface="Franklin Gothic Demi" panose="020B0703020102020204" pitchFamily="34" charset="0"/>
              </a:rPr>
              <a:t> </a:t>
            </a:r>
          </a:p>
        </p:txBody>
      </p:sp>
      <p:graphicFrame>
        <p:nvGraphicFramePr>
          <p:cNvPr id="5" name="Table 4"/>
          <p:cNvGraphicFramePr>
            <a:graphicFrameLocks noGrp="1"/>
          </p:cNvGraphicFramePr>
          <p:nvPr>
            <p:extLst>
              <p:ext uri="{D42A27DB-BD31-4B8C-83A1-F6EECF244321}">
                <p14:modId xmlns:p14="http://schemas.microsoft.com/office/powerpoint/2010/main" val="732242407"/>
              </p:ext>
            </p:extLst>
          </p:nvPr>
        </p:nvGraphicFramePr>
        <p:xfrm>
          <a:off x="1453218" y="2437799"/>
          <a:ext cx="8664958" cy="3033542"/>
        </p:xfrm>
        <a:graphic>
          <a:graphicData uri="http://schemas.openxmlformats.org/drawingml/2006/table">
            <a:tbl>
              <a:tblPr firstRow="1" bandRow="1">
                <a:tableStyleId>{69CF1AB2-1976-4502-BF36-3FF5EA218861}</a:tableStyleId>
              </a:tblPr>
              <a:tblGrid>
                <a:gridCol w="1855943">
                  <a:extLst>
                    <a:ext uri="{9D8B030D-6E8A-4147-A177-3AD203B41FA5}">
                      <a16:colId xmlns:a16="http://schemas.microsoft.com/office/drawing/2014/main" val="3793546791"/>
                    </a:ext>
                  </a:extLst>
                </a:gridCol>
                <a:gridCol w="6809015">
                  <a:extLst>
                    <a:ext uri="{9D8B030D-6E8A-4147-A177-3AD203B41FA5}">
                      <a16:colId xmlns:a16="http://schemas.microsoft.com/office/drawing/2014/main" val="1496247234"/>
                    </a:ext>
                  </a:extLst>
                </a:gridCol>
              </a:tblGrid>
              <a:tr h="865055">
                <a:tc>
                  <a:txBody>
                    <a:bodyPr/>
                    <a:lstStyle/>
                    <a:p>
                      <a:pPr algn="l"/>
                      <a:r>
                        <a:rPr lang="en-US" sz="2400" b="0" dirty="0" smtClean="0">
                          <a:solidFill>
                            <a:schemeClr val="tx1"/>
                          </a:solidFill>
                          <a:latin typeface="Franklin Gothic Demi" panose="020B0703020102020204" pitchFamily="34" charset="0"/>
                        </a:rPr>
                        <a:t>TAM 18-06 </a:t>
                      </a:r>
                      <a:endParaRPr lang="en-US" sz="2400" b="0" dirty="0">
                        <a:solidFill>
                          <a:schemeClr val="tx1"/>
                        </a:solidFill>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dirty="0" smtClean="0">
                          <a:solidFill>
                            <a:schemeClr val="tx1"/>
                          </a:solidFill>
                          <a:latin typeface="Franklin Gothic Demi" panose="020B0703020102020204" pitchFamily="34" charset="0"/>
                        </a:rPr>
                        <a:t>Deductibility of State Taxes</a:t>
                      </a:r>
                      <a:endParaRPr lang="en-US" sz="2000" b="0" dirty="0" smtClean="0">
                        <a:solidFill>
                          <a:schemeClr val="tx1"/>
                        </a:solidFill>
                      </a:endParaRPr>
                    </a:p>
                  </a:txBody>
                  <a:tcPr anchor="ctr"/>
                </a:tc>
                <a:extLst>
                  <a:ext uri="{0D108BD9-81ED-4DB2-BD59-A6C34878D82A}">
                    <a16:rowId xmlns:a16="http://schemas.microsoft.com/office/drawing/2014/main" val="2411027233"/>
                  </a:ext>
                </a:extLst>
              </a:tr>
              <a:tr h="874684">
                <a:tc>
                  <a:txBody>
                    <a:bodyPr/>
                    <a:lstStyle/>
                    <a:p>
                      <a:pPr algn="l"/>
                      <a:r>
                        <a:rPr lang="en-US" sz="2400" b="0" dirty="0" smtClean="0">
                          <a:solidFill>
                            <a:schemeClr val="tx1"/>
                          </a:solidFill>
                          <a:latin typeface="Franklin Gothic Demi" panose="020B0703020102020204" pitchFamily="34" charset="0"/>
                        </a:rPr>
                        <a:t>TAM 18-07</a:t>
                      </a:r>
                      <a:endParaRPr lang="en-US" sz="2400" b="0" dirty="0">
                        <a:solidFill>
                          <a:schemeClr val="tx1"/>
                        </a:solidFill>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smtClean="0">
                          <a:solidFill>
                            <a:schemeClr val="tx1"/>
                          </a:solidFill>
                          <a:latin typeface="Franklin Gothic Demi" panose="020B0703020102020204" pitchFamily="34" charset="0"/>
                        </a:rPr>
                        <a:t>Credit for Ad Valorem Tax Paid on Inventory</a:t>
                      </a:r>
                      <a:r>
                        <a:rPr lang="en-US" sz="2000" baseline="0" dirty="0" smtClean="0">
                          <a:solidFill>
                            <a:schemeClr val="tx1"/>
                          </a:solidFill>
                          <a:latin typeface="Franklin Gothic Demi" panose="020B0703020102020204" pitchFamily="34" charset="0"/>
                        </a:rPr>
                        <a:t> </a:t>
                      </a:r>
                      <a:r>
                        <a:rPr lang="en-US" sz="1400" baseline="0" dirty="0" smtClean="0">
                          <a:solidFill>
                            <a:schemeClr val="tx1"/>
                          </a:solidFill>
                          <a:latin typeface="Franklin Gothic Demi" panose="020B0703020102020204" pitchFamily="34" charset="0"/>
                        </a:rPr>
                        <a:t>(amended 11/26/18)</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aseline="0" dirty="0" smtClean="0">
                          <a:solidFill>
                            <a:schemeClr val="tx1"/>
                          </a:solidFill>
                          <a:latin typeface="Franklin Gothic Demi" panose="020B0703020102020204" pitchFamily="34" charset="0"/>
                        </a:rPr>
                        <a:t>Supersedes KY TAM 18-04</a:t>
                      </a:r>
                      <a:endParaRPr lang="en-US" sz="1400" dirty="0" smtClean="0">
                        <a:solidFill>
                          <a:schemeClr val="tx1"/>
                        </a:solidFill>
                      </a:endParaRPr>
                    </a:p>
                  </a:txBody>
                  <a:tcPr anchor="ctr"/>
                </a:tc>
                <a:extLst>
                  <a:ext uri="{0D108BD9-81ED-4DB2-BD59-A6C34878D82A}">
                    <a16:rowId xmlns:a16="http://schemas.microsoft.com/office/drawing/2014/main" val="981127610"/>
                  </a:ext>
                </a:extLst>
              </a:tr>
              <a:tr h="601346">
                <a:tc>
                  <a:txBody>
                    <a:bodyPr/>
                    <a:lstStyle/>
                    <a:p>
                      <a:pPr algn="l"/>
                      <a:r>
                        <a:rPr lang="en-US" sz="2400" b="0" dirty="0" smtClean="0">
                          <a:solidFill>
                            <a:schemeClr val="tx1"/>
                          </a:solidFill>
                          <a:latin typeface="Franklin Gothic Demi" panose="020B0703020102020204" pitchFamily="34" charset="0"/>
                        </a:rPr>
                        <a:t>TAM 19-01</a:t>
                      </a:r>
                      <a:endParaRPr lang="en-US" sz="2400" b="0" dirty="0">
                        <a:solidFill>
                          <a:schemeClr val="tx1"/>
                        </a:solidFill>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dirty="0" smtClean="0">
                          <a:solidFill>
                            <a:schemeClr val="tx1"/>
                          </a:solidFill>
                          <a:latin typeface="Franklin Gothic Demi" panose="020B0703020102020204" pitchFamily="34" charset="0"/>
                        </a:rPr>
                        <a:t>Deductibility of IRC Section 67(e) Fiduciary Expenses</a:t>
                      </a:r>
                      <a:endParaRPr lang="en-US" sz="2000" dirty="0" smtClean="0">
                        <a:solidFill>
                          <a:schemeClr val="tx1"/>
                        </a:solidFill>
                        <a:latin typeface="Franklin Gothic Demi" panose="020B0703020102020204" pitchFamily="34" charset="0"/>
                      </a:endParaRPr>
                    </a:p>
                  </a:txBody>
                  <a:tcPr anchor="ctr"/>
                </a:tc>
                <a:extLst>
                  <a:ext uri="{0D108BD9-81ED-4DB2-BD59-A6C34878D82A}">
                    <a16:rowId xmlns:a16="http://schemas.microsoft.com/office/drawing/2014/main" val="2007681813"/>
                  </a:ext>
                </a:extLst>
              </a:tr>
              <a:tr h="692457">
                <a:tc>
                  <a:txBody>
                    <a:bodyPr/>
                    <a:lstStyle/>
                    <a:p>
                      <a:pPr algn="l"/>
                      <a:r>
                        <a:rPr lang="en-US" sz="2400" b="0" dirty="0" smtClean="0">
                          <a:solidFill>
                            <a:schemeClr val="tx1"/>
                          </a:solidFill>
                          <a:latin typeface="Franklin Gothic Demi" panose="020B0703020102020204" pitchFamily="34" charset="0"/>
                        </a:rPr>
                        <a:t>TAM 19-02</a:t>
                      </a:r>
                      <a:endParaRPr lang="en-US" sz="2400" b="0" dirty="0">
                        <a:solidFill>
                          <a:schemeClr val="tx1"/>
                        </a:solidFill>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dirty="0" smtClean="0">
                          <a:solidFill>
                            <a:schemeClr val="tx1"/>
                          </a:solidFill>
                          <a:latin typeface="Franklin Gothic Demi" panose="020B0703020102020204" pitchFamily="34" charset="0"/>
                        </a:rPr>
                        <a:t>Requirement to Pay ​Estimated Tax Installments</a:t>
                      </a:r>
                      <a:endParaRPr lang="en-US" sz="2000" dirty="0">
                        <a:solidFill>
                          <a:schemeClr val="tx1"/>
                        </a:solidFill>
                      </a:endParaRPr>
                    </a:p>
                  </a:txBody>
                  <a:tcPr anchor="ctr"/>
                </a:tc>
                <a:extLst>
                  <a:ext uri="{0D108BD9-81ED-4DB2-BD59-A6C34878D82A}">
                    <a16:rowId xmlns:a16="http://schemas.microsoft.com/office/drawing/2014/main" val="2813152968"/>
                  </a:ext>
                </a:extLst>
              </a:tr>
            </a:tbl>
          </a:graphicData>
        </a:graphic>
      </p:graphicFrame>
    </p:spTree>
    <p:extLst>
      <p:ext uri="{BB962C8B-B14F-4D97-AF65-F5344CB8AC3E}">
        <p14:creationId xmlns:p14="http://schemas.microsoft.com/office/powerpoint/2010/main" val="23429769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12192000" cy="6858000"/>
          </a:xfrm>
          <a:prstGeom prst="rect">
            <a:avLst/>
          </a:prstGeom>
          <a:gradFill flip="none" rotWithShape="1">
            <a:gsLst>
              <a:gs pos="20000">
                <a:schemeClr val="accent1">
                  <a:lumMod val="0"/>
                  <a:lumOff val="100000"/>
                </a:schemeClr>
              </a:gs>
              <a:gs pos="58400">
                <a:schemeClr val="bg1">
                  <a:lumMod val="95000"/>
                </a:schemeClr>
              </a:gs>
              <a:gs pos="100000">
                <a:srgbClr val="ECF2FE"/>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71170" y="365125"/>
            <a:ext cx="9282630" cy="1325563"/>
          </a:xfrm>
        </p:spPr>
        <p:txBody>
          <a:bodyPr/>
          <a:lstStyle/>
          <a:p>
            <a:r>
              <a:rPr lang="en-US" dirty="0" smtClean="0">
                <a:latin typeface="Franklin Gothic Medium" panose="020B0603020102020204" pitchFamily="34" charset="0"/>
              </a:rPr>
              <a:t>Sales and Excise Taxes Regulations</a:t>
            </a:r>
            <a:endParaRPr lang="en-US" dirty="0">
              <a:latin typeface="Franklin Gothic Medium" panose="020B0603020102020204" pitchFamily="34" charset="0"/>
            </a:endParaRPr>
          </a:p>
        </p:txBody>
      </p:sp>
      <p:sp>
        <p:nvSpPr>
          <p:cNvPr id="10" name="Content Placeholder 9"/>
          <p:cNvSpPr>
            <a:spLocks noGrp="1"/>
          </p:cNvSpPr>
          <p:nvPr>
            <p:ph idx="1"/>
          </p:nvPr>
        </p:nvSpPr>
        <p:spPr>
          <a:xfrm>
            <a:off x="2071170" y="1825624"/>
            <a:ext cx="9282629" cy="4793539"/>
          </a:xfrm>
        </p:spPr>
        <p:txBody>
          <a:bodyPr>
            <a:normAutofit/>
          </a:bodyPr>
          <a:lstStyle/>
          <a:p>
            <a:pPr marL="338138" indent="-338138"/>
            <a:r>
              <a:rPr lang="en-US" sz="3000" b="1" dirty="0" smtClean="0"/>
              <a:t>Regulations </a:t>
            </a:r>
            <a:r>
              <a:rPr lang="en-US" sz="3000" b="1" dirty="0"/>
              <a:t>in Progress </a:t>
            </a:r>
          </a:p>
          <a:p>
            <a:pPr lvl="1"/>
            <a:r>
              <a:rPr lang="en-US" dirty="0"/>
              <a:t>24 regulations have been filed for amendment</a:t>
            </a:r>
          </a:p>
          <a:p>
            <a:pPr lvl="2"/>
            <a:r>
              <a:rPr lang="en-US" dirty="0"/>
              <a:t>Contractors (103 KAR 26:070)</a:t>
            </a:r>
          </a:p>
          <a:p>
            <a:pPr lvl="2"/>
            <a:r>
              <a:rPr lang="en-US" dirty="0"/>
              <a:t>Veterinarians and pet care service providers (103 KAR 26:090)</a:t>
            </a:r>
          </a:p>
          <a:p>
            <a:pPr lvl="2"/>
            <a:r>
              <a:rPr lang="en-US" dirty="0"/>
              <a:t>Admissions (103 KAR 27:010)</a:t>
            </a:r>
          </a:p>
          <a:p>
            <a:pPr lvl="1"/>
            <a:r>
              <a:rPr lang="en-US" dirty="0" smtClean="0"/>
              <a:t>1 regulation has been filed to repeal (Pollution Control regulation)</a:t>
            </a:r>
          </a:p>
          <a:p>
            <a:pPr marL="338138" indent="-338138"/>
            <a:r>
              <a:rPr lang="en-US" sz="3000" b="1" dirty="0" smtClean="0"/>
              <a:t>Regulations </a:t>
            </a:r>
            <a:r>
              <a:rPr lang="en-US" sz="3000" b="1" dirty="0"/>
              <a:t>in Queue to be Revised</a:t>
            </a:r>
          </a:p>
          <a:p>
            <a:pPr lvl="1"/>
            <a:r>
              <a:rPr lang="en-US" dirty="0"/>
              <a:t>Sales by civic clubs and similar organizations (103 KAR 27:170)</a:t>
            </a:r>
          </a:p>
          <a:p>
            <a:pPr lvl="1"/>
            <a:r>
              <a:rPr lang="en-US" dirty="0"/>
              <a:t>Towel and linen service (103 KAR 26:100)</a:t>
            </a:r>
          </a:p>
          <a:p>
            <a:pPr lvl="1"/>
            <a:r>
              <a:rPr lang="en-US" dirty="0"/>
              <a:t>Landscaping (</a:t>
            </a:r>
            <a:r>
              <a:rPr lang="en-US" i="1" dirty="0"/>
              <a:t>new</a:t>
            </a:r>
            <a:r>
              <a:rPr lang="en-US" dirty="0"/>
              <a:t>)</a:t>
            </a:r>
          </a:p>
          <a:p>
            <a:pPr lvl="1"/>
            <a:endParaRPr lang="en-US" dirty="0" smtClean="0"/>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27586" y="5227756"/>
            <a:ext cx="1512013" cy="1517493"/>
          </a:xfrm>
          <a:prstGeom prst="rect">
            <a:avLst/>
          </a:prstGeom>
        </p:spPr>
      </p:pic>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1035" b="1012"/>
          <a:stretch/>
        </p:blipFill>
        <p:spPr>
          <a:xfrm>
            <a:off x="1735" y="0"/>
            <a:ext cx="1781068" cy="6858000"/>
          </a:xfrm>
          <a:prstGeom prst="rect">
            <a:avLst/>
          </a:prstGeom>
        </p:spPr>
      </p:pic>
    </p:spTree>
    <p:extLst>
      <p:ext uri="{BB962C8B-B14F-4D97-AF65-F5344CB8AC3E}">
        <p14:creationId xmlns:p14="http://schemas.microsoft.com/office/powerpoint/2010/main" val="30152957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10510"/>
            <a:ext cx="12192000" cy="6858000"/>
          </a:xfrm>
          <a:prstGeom prst="rect">
            <a:avLst/>
          </a:prstGeom>
          <a:gradFill flip="none" rotWithShape="1">
            <a:gsLst>
              <a:gs pos="20000">
                <a:schemeClr val="accent1">
                  <a:lumMod val="0"/>
                  <a:lumOff val="100000"/>
                </a:schemeClr>
              </a:gs>
              <a:gs pos="58400">
                <a:schemeClr val="bg1">
                  <a:lumMod val="95000"/>
                </a:schemeClr>
              </a:gs>
              <a:gs pos="100000">
                <a:srgbClr val="ECF2FE"/>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782803" y="-10510"/>
            <a:ext cx="9282630" cy="1325563"/>
          </a:xfrm>
        </p:spPr>
        <p:txBody>
          <a:bodyPr/>
          <a:lstStyle/>
          <a:p>
            <a:r>
              <a:rPr lang="en-US" dirty="0" smtClean="0">
                <a:latin typeface="Franklin Gothic Medium" panose="020B0603020102020204" pitchFamily="34" charset="0"/>
              </a:rPr>
              <a:t>Miscellaneous Excise Tax Regulations</a:t>
            </a:r>
            <a:endParaRPr lang="en-US" dirty="0">
              <a:latin typeface="Franklin Gothic Medium" panose="020B0603020102020204" pitchFamily="34" charset="0"/>
            </a:endParaRPr>
          </a:p>
        </p:txBody>
      </p:sp>
      <p:sp>
        <p:nvSpPr>
          <p:cNvPr id="10" name="Content Placeholder 9"/>
          <p:cNvSpPr>
            <a:spLocks noGrp="1"/>
          </p:cNvSpPr>
          <p:nvPr>
            <p:ph idx="1"/>
          </p:nvPr>
        </p:nvSpPr>
        <p:spPr>
          <a:xfrm>
            <a:off x="1782803" y="1336073"/>
            <a:ext cx="10009804" cy="5830849"/>
          </a:xfrm>
        </p:spPr>
        <p:txBody>
          <a:bodyPr>
            <a:normAutofit fontScale="70000" lnSpcReduction="20000"/>
          </a:bodyPr>
          <a:lstStyle/>
          <a:p>
            <a:pPr marL="338138" indent="-338138"/>
            <a:r>
              <a:rPr lang="en-US" sz="3000" b="1" dirty="0" smtClean="0"/>
              <a:t>Regulations </a:t>
            </a:r>
            <a:r>
              <a:rPr lang="en-US" sz="3000" b="1" dirty="0"/>
              <a:t>in Progress </a:t>
            </a:r>
          </a:p>
          <a:p>
            <a:pPr lvl="1"/>
            <a:r>
              <a:rPr lang="en-US" dirty="0"/>
              <a:t>103 KAR 2:030 (Policies and circulars relating to inheritance tax) </a:t>
            </a:r>
            <a:r>
              <a:rPr lang="en-US" dirty="0" smtClean="0"/>
              <a:t>cleanup</a:t>
            </a:r>
            <a:endParaRPr lang="en-US" dirty="0"/>
          </a:p>
          <a:p>
            <a:pPr lvl="1"/>
            <a:r>
              <a:rPr lang="en-US" dirty="0"/>
              <a:t>103 KAR 40:050 (</a:t>
            </a:r>
            <a:r>
              <a:rPr lang="en-US" dirty="0" smtClean="0"/>
              <a:t>Transportation) technical </a:t>
            </a:r>
            <a:r>
              <a:rPr lang="en-US" dirty="0"/>
              <a:t>cleanup </a:t>
            </a:r>
          </a:p>
          <a:p>
            <a:pPr lvl="1"/>
            <a:r>
              <a:rPr lang="en-US" dirty="0"/>
              <a:t>103 KAR 40:010 (Maintaining Records) </a:t>
            </a:r>
            <a:r>
              <a:rPr lang="en-US" dirty="0" smtClean="0"/>
              <a:t>changes </a:t>
            </a:r>
            <a:r>
              <a:rPr lang="en-US" dirty="0"/>
              <a:t>records retention from 3 years to 4 years</a:t>
            </a:r>
          </a:p>
          <a:p>
            <a:pPr lvl="1"/>
            <a:r>
              <a:rPr lang="en-US" dirty="0"/>
              <a:t>103 KAR 41:040 (</a:t>
            </a:r>
            <a:r>
              <a:rPr lang="en-US" dirty="0" err="1"/>
              <a:t>Subjobbers</a:t>
            </a:r>
            <a:r>
              <a:rPr lang="en-US" dirty="0"/>
              <a:t>, vending machine operators, and unclassified acquirers) </a:t>
            </a:r>
            <a:r>
              <a:rPr lang="en-US" dirty="0" smtClean="0"/>
              <a:t>removed </a:t>
            </a:r>
            <a:r>
              <a:rPr lang="en-US" dirty="0" err="1"/>
              <a:t>subjobbers</a:t>
            </a:r>
            <a:r>
              <a:rPr lang="en-US" dirty="0"/>
              <a:t> and unclassified acquirers due to 41.220</a:t>
            </a:r>
          </a:p>
          <a:p>
            <a:pPr lvl="1"/>
            <a:r>
              <a:rPr lang="en-US" dirty="0"/>
              <a:t>103 KAR 41:100 (Segregation of </a:t>
            </a:r>
            <a:r>
              <a:rPr lang="en-US" dirty="0" smtClean="0"/>
              <a:t>cigarettes) added clarification </a:t>
            </a:r>
            <a:endParaRPr lang="en-US" dirty="0"/>
          </a:p>
          <a:p>
            <a:pPr lvl="1"/>
            <a:r>
              <a:rPr lang="en-US" dirty="0"/>
              <a:t>103 KAR 41:110 (Sample of cigarettes</a:t>
            </a:r>
            <a:r>
              <a:rPr lang="en-US" dirty="0" smtClean="0"/>
              <a:t>) changes records </a:t>
            </a:r>
            <a:r>
              <a:rPr lang="en-US" dirty="0"/>
              <a:t>retention changed from 2 years to 4 years</a:t>
            </a:r>
          </a:p>
          <a:p>
            <a:pPr lvl="1"/>
            <a:r>
              <a:rPr lang="en-US" i="1" dirty="0" smtClean="0"/>
              <a:t>New</a:t>
            </a:r>
            <a:r>
              <a:rPr lang="en-US" b="1" dirty="0" smtClean="0"/>
              <a:t> </a:t>
            </a:r>
            <a:r>
              <a:rPr lang="en-US" dirty="0" smtClean="0"/>
              <a:t>103 </a:t>
            </a:r>
            <a:r>
              <a:rPr lang="en-US" dirty="0"/>
              <a:t>KAR 41.220 (Applications, stamp orders, returns, reports, and statements to be filed electronically- Waiver) </a:t>
            </a:r>
            <a:r>
              <a:rPr lang="en-US" dirty="0" smtClean="0"/>
              <a:t>mandates e-filing </a:t>
            </a:r>
            <a:r>
              <a:rPr lang="en-US" dirty="0"/>
              <a:t>for cigarette and tobacco products</a:t>
            </a:r>
          </a:p>
          <a:p>
            <a:pPr lvl="1"/>
            <a:r>
              <a:rPr lang="en-US" dirty="0"/>
              <a:t>103 KAR 43:010 (Accountable </a:t>
            </a:r>
            <a:r>
              <a:rPr lang="en-US" dirty="0" smtClean="0"/>
              <a:t>Losses) technical </a:t>
            </a:r>
            <a:r>
              <a:rPr lang="en-US" dirty="0"/>
              <a:t>cleanup </a:t>
            </a:r>
          </a:p>
          <a:p>
            <a:pPr marL="338138" indent="-338138"/>
            <a:r>
              <a:rPr lang="en-US" sz="3000" b="1" dirty="0" smtClean="0"/>
              <a:t>Regulations Filed for Repeal</a:t>
            </a:r>
          </a:p>
          <a:p>
            <a:pPr lvl="1"/>
            <a:r>
              <a:rPr lang="en-US" dirty="0"/>
              <a:t>103 KAR 40:090 (Consumer tax rates)</a:t>
            </a:r>
          </a:p>
          <a:p>
            <a:pPr lvl="1"/>
            <a:r>
              <a:rPr lang="en-US" dirty="0"/>
              <a:t>103 KAR 41:030 (Wholesalers, resident and nonresident)</a:t>
            </a:r>
          </a:p>
          <a:p>
            <a:pPr lvl="1"/>
            <a:r>
              <a:rPr lang="en-US" dirty="0"/>
              <a:t>103 KAR 41:050 (Transporters)</a:t>
            </a:r>
          </a:p>
          <a:p>
            <a:pPr lvl="1"/>
            <a:r>
              <a:rPr lang="en-US" dirty="0"/>
              <a:t>103 KAR 41:060 (Diversified Operators)</a:t>
            </a:r>
          </a:p>
          <a:p>
            <a:pPr lvl="1"/>
            <a:r>
              <a:rPr lang="en-US" dirty="0"/>
              <a:t>103 KAR 41:200 (Manufacturers Report)</a:t>
            </a:r>
          </a:p>
          <a:p>
            <a:pPr lvl="1"/>
            <a:r>
              <a:rPr lang="en-US" dirty="0"/>
              <a:t>103 KAR 43:110 (Refund gasoline and special fuel use)</a:t>
            </a:r>
          </a:p>
          <a:p>
            <a:r>
              <a:rPr lang="en-US" sz="3000" b="1" dirty="0"/>
              <a:t>Regulations in Queue </a:t>
            </a:r>
            <a:r>
              <a:rPr lang="en-US" sz="3000" b="1" dirty="0" smtClean="0"/>
              <a:t>for Revision or </a:t>
            </a:r>
            <a:r>
              <a:rPr lang="en-US" sz="3000" b="1" dirty="0"/>
              <a:t>Repeal</a:t>
            </a:r>
          </a:p>
          <a:p>
            <a:pPr lvl="1"/>
            <a:r>
              <a:rPr lang="en-US" dirty="0"/>
              <a:t>103 KAR 2:005  (Life expectancy table)</a:t>
            </a:r>
          </a:p>
          <a:p>
            <a:pPr lvl="1"/>
            <a:r>
              <a:rPr lang="en-US" dirty="0"/>
              <a:t>103 KAR 43:100 (Farm Tractor Defined</a:t>
            </a:r>
            <a:r>
              <a:rPr lang="en-US" dirty="0" smtClean="0"/>
              <a:t>)</a:t>
            </a:r>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27586" y="5227756"/>
            <a:ext cx="1512013" cy="1517493"/>
          </a:xfrm>
          <a:prstGeom prst="rect">
            <a:avLst/>
          </a:prstGeom>
        </p:spPr>
      </p:pic>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1035" b="1012"/>
          <a:stretch/>
        </p:blipFill>
        <p:spPr>
          <a:xfrm>
            <a:off x="1735" y="0"/>
            <a:ext cx="1781068" cy="6858000"/>
          </a:xfrm>
          <a:prstGeom prst="rect">
            <a:avLst/>
          </a:prstGeom>
        </p:spPr>
      </p:pic>
    </p:spTree>
    <p:extLst>
      <p:ext uri="{BB962C8B-B14F-4D97-AF65-F5344CB8AC3E}">
        <p14:creationId xmlns:p14="http://schemas.microsoft.com/office/powerpoint/2010/main" val="6379054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10510"/>
            <a:ext cx="12192000" cy="6858000"/>
          </a:xfrm>
          <a:prstGeom prst="rect">
            <a:avLst/>
          </a:prstGeom>
          <a:gradFill flip="none" rotWithShape="1">
            <a:gsLst>
              <a:gs pos="20000">
                <a:schemeClr val="accent1">
                  <a:lumMod val="0"/>
                  <a:lumOff val="100000"/>
                </a:schemeClr>
              </a:gs>
              <a:gs pos="58400">
                <a:schemeClr val="bg1">
                  <a:lumMod val="95000"/>
                </a:schemeClr>
              </a:gs>
              <a:gs pos="100000">
                <a:srgbClr val="ECF2FE"/>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71170" y="365125"/>
            <a:ext cx="9282630" cy="1325563"/>
          </a:xfrm>
        </p:spPr>
        <p:txBody>
          <a:bodyPr/>
          <a:lstStyle/>
          <a:p>
            <a:r>
              <a:rPr lang="en-US" dirty="0" smtClean="0">
                <a:latin typeface="Franklin Gothic Medium" panose="020B0603020102020204" pitchFamily="34" charset="0"/>
              </a:rPr>
              <a:t>Property Tax Regulations</a:t>
            </a:r>
            <a:endParaRPr lang="en-US" dirty="0">
              <a:latin typeface="Franklin Gothic Medium" panose="020B0603020102020204" pitchFamily="34" charset="0"/>
            </a:endParaRPr>
          </a:p>
        </p:txBody>
      </p:sp>
      <p:sp>
        <p:nvSpPr>
          <p:cNvPr id="10" name="Content Placeholder 9"/>
          <p:cNvSpPr>
            <a:spLocks noGrp="1"/>
          </p:cNvSpPr>
          <p:nvPr>
            <p:ph idx="1"/>
          </p:nvPr>
        </p:nvSpPr>
        <p:spPr>
          <a:xfrm>
            <a:off x="2071170" y="1825624"/>
            <a:ext cx="9816030" cy="4793539"/>
          </a:xfrm>
        </p:spPr>
        <p:txBody>
          <a:bodyPr>
            <a:normAutofit fontScale="85000" lnSpcReduction="20000"/>
          </a:bodyPr>
          <a:lstStyle/>
          <a:p>
            <a:pPr marL="338138" indent="-338138"/>
            <a:r>
              <a:rPr lang="en-US" sz="3000" b="1" dirty="0"/>
              <a:t>Regulations Promulgated </a:t>
            </a:r>
          </a:p>
          <a:p>
            <a:pPr marL="795338" lvl="1" indent="-338138"/>
            <a:r>
              <a:rPr lang="en-US" sz="2600" dirty="0"/>
              <a:t>103 KAR 8:110 - Apportioned vehicles </a:t>
            </a:r>
          </a:p>
          <a:p>
            <a:pPr marL="795338" lvl="1" indent="-338138"/>
            <a:r>
              <a:rPr lang="en-US" sz="2600" dirty="0"/>
              <a:t>103 KAR 8:130 - Consolidates Chapter 8, Sections 140 &amp; 150 </a:t>
            </a:r>
          </a:p>
          <a:p>
            <a:pPr marL="338138" indent="-338138"/>
            <a:r>
              <a:rPr lang="en-US" sz="3000" b="1" dirty="0" smtClean="0"/>
              <a:t>Regulations in Progress </a:t>
            </a:r>
          </a:p>
          <a:p>
            <a:pPr marL="795338" lvl="1" indent="-338138"/>
            <a:r>
              <a:rPr lang="en-US" sz="2600" dirty="0"/>
              <a:t>103 KAR 8:160 - Valuation of landfills </a:t>
            </a:r>
          </a:p>
          <a:p>
            <a:pPr marL="795338" lvl="1" indent="-338138"/>
            <a:r>
              <a:rPr lang="en-US" sz="2600" dirty="0" smtClean="0"/>
              <a:t>103 KAR 8:170 – </a:t>
            </a:r>
            <a:r>
              <a:rPr lang="en-US" sz="2600" i="1" dirty="0" smtClean="0"/>
              <a:t>New</a:t>
            </a:r>
            <a:r>
              <a:rPr lang="en-US" sz="2600" dirty="0" smtClean="0"/>
              <a:t> Pollution control facilities exemption</a:t>
            </a:r>
          </a:p>
          <a:p>
            <a:pPr marL="338138" indent="-338138"/>
            <a:r>
              <a:rPr lang="en-US" sz="3000" b="1" dirty="0" smtClean="0"/>
              <a:t>Repealed Regulations</a:t>
            </a:r>
          </a:p>
          <a:p>
            <a:pPr marL="795338" lvl="1" indent="-338138"/>
            <a:r>
              <a:rPr lang="en-US" sz="2600" dirty="0" smtClean="0"/>
              <a:t>103 </a:t>
            </a:r>
            <a:r>
              <a:rPr lang="en-US" sz="2600" dirty="0"/>
              <a:t>KAR 5:150 </a:t>
            </a:r>
            <a:r>
              <a:rPr lang="en-US" sz="2600" dirty="0" smtClean="0"/>
              <a:t>- </a:t>
            </a:r>
            <a:r>
              <a:rPr lang="en-US" sz="2600" dirty="0"/>
              <a:t>Procedures for the removal of a </a:t>
            </a:r>
            <a:r>
              <a:rPr lang="en-US" sz="2600" dirty="0" smtClean="0"/>
              <a:t>PVA from </a:t>
            </a:r>
            <a:r>
              <a:rPr lang="en-US" sz="2600" dirty="0"/>
              <a:t>office</a:t>
            </a:r>
          </a:p>
          <a:p>
            <a:pPr marL="795338" lvl="1" indent="-338138"/>
            <a:r>
              <a:rPr lang="en-US" sz="2600" dirty="0" smtClean="0"/>
              <a:t>103 </a:t>
            </a:r>
            <a:r>
              <a:rPr lang="en-US" sz="2600" dirty="0"/>
              <a:t>KAR 7:030 </a:t>
            </a:r>
            <a:r>
              <a:rPr lang="en-US" sz="2600" dirty="0" smtClean="0"/>
              <a:t>- </a:t>
            </a:r>
            <a:r>
              <a:rPr lang="en-US" sz="2600" dirty="0"/>
              <a:t>City adoption of county assessment</a:t>
            </a:r>
          </a:p>
          <a:p>
            <a:pPr marL="795338" lvl="1" indent="-338138"/>
            <a:r>
              <a:rPr lang="en-US" sz="2600" dirty="0" smtClean="0"/>
              <a:t>103 </a:t>
            </a:r>
            <a:r>
              <a:rPr lang="en-US" sz="2600" dirty="0"/>
              <a:t>KAR </a:t>
            </a:r>
            <a:r>
              <a:rPr lang="en-US" sz="2600" dirty="0" smtClean="0"/>
              <a:t>8:010 </a:t>
            </a:r>
            <a:r>
              <a:rPr lang="en-US" sz="2600" dirty="0"/>
              <a:t>- Nonresident watercraft allocation</a:t>
            </a:r>
          </a:p>
          <a:p>
            <a:pPr marL="795338" lvl="1" indent="-338138"/>
            <a:r>
              <a:rPr lang="en-US" sz="2600" dirty="0" smtClean="0"/>
              <a:t>103 </a:t>
            </a:r>
            <a:r>
              <a:rPr lang="en-US" sz="2600" dirty="0"/>
              <a:t>KAR </a:t>
            </a:r>
            <a:r>
              <a:rPr lang="en-US" sz="2600" dirty="0" smtClean="0"/>
              <a:t>8:140 </a:t>
            </a:r>
            <a:r>
              <a:rPr lang="en-US" sz="2600" dirty="0"/>
              <a:t>- Ad valorem taxation of machinery </a:t>
            </a:r>
            <a:r>
              <a:rPr lang="en-US" sz="2600" dirty="0" smtClean="0"/>
              <a:t>actually used </a:t>
            </a:r>
            <a:r>
              <a:rPr lang="en-US" sz="2600" dirty="0"/>
              <a:t>in the manufacturing of crushed stone, sand, and gravel </a:t>
            </a:r>
          </a:p>
          <a:p>
            <a:pPr marL="795338" lvl="1" indent="-338138"/>
            <a:r>
              <a:rPr lang="en-US" sz="2600" dirty="0" smtClean="0"/>
              <a:t>103 </a:t>
            </a:r>
            <a:r>
              <a:rPr lang="en-US" sz="2600" dirty="0"/>
              <a:t>KAR </a:t>
            </a:r>
            <a:r>
              <a:rPr lang="en-US" sz="2600" dirty="0" smtClean="0"/>
              <a:t>8:150 - </a:t>
            </a:r>
            <a:r>
              <a:rPr lang="en-US" sz="2600" dirty="0"/>
              <a:t>Ad valorem taxation of machinery actually </a:t>
            </a:r>
            <a:r>
              <a:rPr lang="en-US" sz="2600" dirty="0" smtClean="0"/>
              <a:t>used in                </a:t>
            </a:r>
            <a:r>
              <a:rPr lang="en-US" sz="2600" dirty="0"/>
              <a:t>the manufacturing of hot mix asphalt</a:t>
            </a:r>
          </a:p>
          <a:p>
            <a:pPr marL="795338" lvl="1" indent="-338138"/>
            <a:endParaRPr lang="en-US" sz="2200" i="1" dirty="0">
              <a:solidFill>
                <a:srgbClr val="FF0000"/>
              </a:solidFill>
            </a:endParaRPr>
          </a:p>
          <a:p>
            <a:pPr lvl="1"/>
            <a:endParaRPr lang="en-US" dirty="0" smtClean="0"/>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27586" y="5227756"/>
            <a:ext cx="1512013" cy="1517493"/>
          </a:xfrm>
          <a:prstGeom prst="rect">
            <a:avLst/>
          </a:prstGeom>
        </p:spPr>
      </p:pic>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1035" b="1012"/>
          <a:stretch/>
        </p:blipFill>
        <p:spPr>
          <a:xfrm>
            <a:off x="1735" y="0"/>
            <a:ext cx="1781068" cy="6858000"/>
          </a:xfrm>
          <a:prstGeom prst="rect">
            <a:avLst/>
          </a:prstGeom>
        </p:spPr>
      </p:pic>
    </p:spTree>
    <p:extLst>
      <p:ext uri="{BB962C8B-B14F-4D97-AF65-F5344CB8AC3E}">
        <p14:creationId xmlns:p14="http://schemas.microsoft.com/office/powerpoint/2010/main" val="17648911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12192000" cy="6858000"/>
          </a:xfrm>
          <a:prstGeom prst="rect">
            <a:avLst/>
          </a:prstGeom>
          <a:gradFill flip="none" rotWithShape="1">
            <a:gsLst>
              <a:gs pos="20000">
                <a:schemeClr val="accent1">
                  <a:lumMod val="0"/>
                  <a:lumOff val="100000"/>
                </a:schemeClr>
              </a:gs>
              <a:gs pos="58400">
                <a:schemeClr val="bg1">
                  <a:lumMod val="95000"/>
                </a:schemeClr>
              </a:gs>
              <a:gs pos="100000">
                <a:srgbClr val="ECF2FE"/>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71170" y="365125"/>
            <a:ext cx="9282630" cy="1325563"/>
          </a:xfrm>
        </p:spPr>
        <p:txBody>
          <a:bodyPr/>
          <a:lstStyle/>
          <a:p>
            <a:r>
              <a:rPr lang="en-US" dirty="0" smtClean="0">
                <a:latin typeface="Franklin Gothic Medium" panose="020B0603020102020204" pitchFamily="34" charset="0"/>
              </a:rPr>
              <a:t>Income Tax Regulations</a:t>
            </a:r>
            <a:endParaRPr lang="en-US" dirty="0">
              <a:latin typeface="Franklin Gothic Medium" panose="020B0603020102020204" pitchFamily="34" charset="0"/>
            </a:endParaRPr>
          </a:p>
        </p:txBody>
      </p:sp>
      <p:sp>
        <p:nvSpPr>
          <p:cNvPr id="10" name="Content Placeholder 9"/>
          <p:cNvSpPr>
            <a:spLocks noGrp="1"/>
          </p:cNvSpPr>
          <p:nvPr>
            <p:ph idx="1"/>
          </p:nvPr>
        </p:nvSpPr>
        <p:spPr>
          <a:xfrm>
            <a:off x="2071170" y="1825624"/>
            <a:ext cx="9879092" cy="4793539"/>
          </a:xfrm>
        </p:spPr>
        <p:txBody>
          <a:bodyPr>
            <a:normAutofit fontScale="85000" lnSpcReduction="20000"/>
          </a:bodyPr>
          <a:lstStyle/>
          <a:p>
            <a:pPr marL="338138" indent="-338138"/>
            <a:r>
              <a:rPr lang="en-US" sz="3000" b="1" dirty="0"/>
              <a:t>Regulations Promulgated </a:t>
            </a:r>
          </a:p>
          <a:p>
            <a:pPr marL="795338" lvl="1" indent="-338138"/>
            <a:r>
              <a:rPr lang="en-US" sz="2600" dirty="0"/>
              <a:t>103 KAR 15:050 - Filing dates and extensions </a:t>
            </a:r>
          </a:p>
          <a:p>
            <a:pPr marL="795338" lvl="1" indent="-338138"/>
            <a:r>
              <a:rPr lang="en-US" sz="2600" dirty="0" smtClean="0"/>
              <a:t>103 </a:t>
            </a:r>
            <a:r>
              <a:rPr lang="en-US" sz="2600" dirty="0"/>
              <a:t>KAR </a:t>
            </a:r>
            <a:r>
              <a:rPr lang="en-US" sz="2600" dirty="0" smtClean="0"/>
              <a:t>16:270 - </a:t>
            </a:r>
            <a:r>
              <a:rPr lang="en-US" sz="2600" dirty="0"/>
              <a:t>Receipts </a:t>
            </a:r>
            <a:r>
              <a:rPr lang="en-US" sz="2600" dirty="0" smtClean="0"/>
              <a:t>factor </a:t>
            </a:r>
            <a:r>
              <a:rPr lang="en-US" sz="2600" dirty="0"/>
              <a:t>- </a:t>
            </a:r>
            <a:r>
              <a:rPr lang="en-US" sz="2600" dirty="0" smtClean="0"/>
              <a:t>market </a:t>
            </a:r>
            <a:r>
              <a:rPr lang="en-US" sz="2600" dirty="0"/>
              <a:t>based sourcing </a:t>
            </a:r>
            <a:endParaRPr lang="en-US" sz="2600" dirty="0" smtClean="0"/>
          </a:p>
          <a:p>
            <a:pPr marL="795338" lvl="1" indent="-338138"/>
            <a:r>
              <a:rPr lang="en-US" sz="2600" dirty="0" smtClean="0"/>
              <a:t>103 </a:t>
            </a:r>
            <a:r>
              <a:rPr lang="en-US" sz="2600" dirty="0"/>
              <a:t>KAR 16:400 - Unitary </a:t>
            </a:r>
            <a:r>
              <a:rPr lang="en-US" sz="2600" dirty="0" smtClean="0"/>
              <a:t>combined </a:t>
            </a:r>
            <a:endParaRPr lang="en-US" sz="2600" dirty="0"/>
          </a:p>
          <a:p>
            <a:pPr marL="795338" lvl="1" indent="-338138"/>
            <a:r>
              <a:rPr lang="en-US" sz="2600" dirty="0" smtClean="0"/>
              <a:t>103 </a:t>
            </a:r>
            <a:r>
              <a:rPr lang="en-US" sz="2600" dirty="0"/>
              <a:t>KAR </a:t>
            </a:r>
            <a:r>
              <a:rPr lang="en-US" sz="2600" dirty="0" smtClean="0"/>
              <a:t>16:250 – NOL computation &amp; deduction </a:t>
            </a:r>
            <a:r>
              <a:rPr lang="en-US" sz="2600" dirty="0"/>
              <a:t>for c</a:t>
            </a:r>
            <a:r>
              <a:rPr lang="en-US" sz="2600" dirty="0" smtClean="0"/>
              <a:t>orporations </a:t>
            </a:r>
          </a:p>
          <a:p>
            <a:pPr marL="795338" lvl="1" indent="-338138"/>
            <a:r>
              <a:rPr lang="en-US" sz="2600" dirty="0" smtClean="0"/>
              <a:t>103 </a:t>
            </a:r>
            <a:r>
              <a:rPr lang="en-US" sz="2600" dirty="0"/>
              <a:t>KAR </a:t>
            </a:r>
            <a:r>
              <a:rPr lang="en-US" sz="2600" dirty="0" smtClean="0"/>
              <a:t>16:200 - Consolidated corporation </a:t>
            </a:r>
            <a:r>
              <a:rPr lang="en-US" sz="2600" dirty="0"/>
              <a:t>i</a:t>
            </a:r>
            <a:r>
              <a:rPr lang="en-US" sz="2600" dirty="0" smtClean="0"/>
              <a:t>ncome </a:t>
            </a:r>
            <a:r>
              <a:rPr lang="en-US" sz="2600" dirty="0"/>
              <a:t>t</a:t>
            </a:r>
            <a:r>
              <a:rPr lang="en-US" sz="2600" dirty="0" smtClean="0"/>
              <a:t>ax returns </a:t>
            </a:r>
          </a:p>
          <a:p>
            <a:pPr marL="795338" lvl="1" indent="-338138"/>
            <a:r>
              <a:rPr lang="en-US" sz="2600" dirty="0" smtClean="0"/>
              <a:t>103 KAR 17:010 – Residence</a:t>
            </a:r>
          </a:p>
          <a:p>
            <a:pPr marL="795338" lvl="1" indent="-338138"/>
            <a:r>
              <a:rPr lang="en-US" sz="2600" dirty="0"/>
              <a:t>103 KAR </a:t>
            </a:r>
            <a:r>
              <a:rPr lang="en-US" sz="2600" dirty="0" smtClean="0"/>
              <a:t>17:020 – Combined individual returns</a:t>
            </a:r>
          </a:p>
          <a:p>
            <a:pPr marL="795338" lvl="1" indent="-338138"/>
            <a:r>
              <a:rPr lang="en-US" sz="2600" dirty="0"/>
              <a:t>103 KAR </a:t>
            </a:r>
            <a:r>
              <a:rPr lang="en-US" sz="2600" dirty="0" smtClean="0"/>
              <a:t>17:060 – Individual Income subject to taxation</a:t>
            </a:r>
          </a:p>
          <a:p>
            <a:pPr marL="795338" lvl="1" indent="-338138"/>
            <a:r>
              <a:rPr lang="en-US" sz="2600" dirty="0" smtClean="0"/>
              <a:t>103 </a:t>
            </a:r>
            <a:r>
              <a:rPr lang="en-US" sz="2600" dirty="0"/>
              <a:t>KAR </a:t>
            </a:r>
            <a:r>
              <a:rPr lang="en-US" sz="2600" dirty="0" smtClean="0"/>
              <a:t>17:100 – Division of income between married individuals</a:t>
            </a:r>
          </a:p>
          <a:p>
            <a:pPr marL="795338" lvl="1" indent="-338138"/>
            <a:r>
              <a:rPr lang="en-US" sz="2600" dirty="0"/>
              <a:t>103 KAR </a:t>
            </a:r>
            <a:r>
              <a:rPr lang="en-US" sz="2600" dirty="0" smtClean="0"/>
              <a:t>17:130 – Military personnel; nonresident individuals</a:t>
            </a:r>
          </a:p>
          <a:p>
            <a:pPr marL="795338" lvl="1" indent="-338138"/>
            <a:r>
              <a:rPr lang="en-US" sz="2600" dirty="0"/>
              <a:t>103 KAR </a:t>
            </a:r>
            <a:r>
              <a:rPr lang="en-US" sz="2600" dirty="0" smtClean="0"/>
              <a:t>17:140 – Individual reciprocity; nonresidents </a:t>
            </a:r>
          </a:p>
          <a:p>
            <a:pPr marL="338138" indent="-338138"/>
            <a:r>
              <a:rPr lang="en-US" sz="3000" b="1" dirty="0" smtClean="0"/>
              <a:t>Regulations </a:t>
            </a:r>
            <a:r>
              <a:rPr lang="en-US" sz="3000" b="1" dirty="0"/>
              <a:t>in Queue to be Revised</a:t>
            </a:r>
          </a:p>
          <a:p>
            <a:pPr marL="795338" lvl="1" indent="-338138"/>
            <a:r>
              <a:rPr lang="en-US" sz="2600" dirty="0"/>
              <a:t>Apportionment – Receipts Factor (103 KAR 16:270)</a:t>
            </a:r>
          </a:p>
          <a:p>
            <a:pPr marL="1252538" lvl="2" indent="-338138"/>
            <a:r>
              <a:rPr lang="en-US" sz="2200" i="1" dirty="0"/>
              <a:t>To add financial institutions, banks, and savings and loans </a:t>
            </a:r>
            <a:r>
              <a:rPr lang="en-US" sz="2200" i="1" dirty="0" smtClean="0"/>
              <a:t>associations</a:t>
            </a:r>
          </a:p>
          <a:p>
            <a:pPr marL="338138" indent="-338138"/>
            <a:endParaRPr lang="en-US" sz="3000" i="1" dirty="0"/>
          </a:p>
          <a:p>
            <a:pPr lvl="1"/>
            <a:endParaRPr lang="en-US" dirty="0" smtClean="0"/>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27586" y="5227756"/>
            <a:ext cx="1512013" cy="1517493"/>
          </a:xfrm>
          <a:prstGeom prst="rect">
            <a:avLst/>
          </a:prstGeom>
        </p:spPr>
      </p:pic>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1035" b="1012"/>
          <a:stretch/>
        </p:blipFill>
        <p:spPr>
          <a:xfrm>
            <a:off x="1735" y="0"/>
            <a:ext cx="1781068" cy="6858000"/>
          </a:xfrm>
          <a:prstGeom prst="rect">
            <a:avLst/>
          </a:prstGeom>
        </p:spPr>
      </p:pic>
    </p:spTree>
    <p:extLst>
      <p:ext uri="{BB962C8B-B14F-4D97-AF65-F5344CB8AC3E}">
        <p14:creationId xmlns:p14="http://schemas.microsoft.com/office/powerpoint/2010/main" val="34233290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12192000" cy="6858000"/>
          </a:xfrm>
          <a:prstGeom prst="rect">
            <a:avLst/>
          </a:prstGeom>
          <a:gradFill flip="none" rotWithShape="1">
            <a:gsLst>
              <a:gs pos="20000">
                <a:schemeClr val="accent1">
                  <a:lumMod val="0"/>
                  <a:lumOff val="100000"/>
                </a:schemeClr>
              </a:gs>
              <a:gs pos="58400">
                <a:schemeClr val="bg1">
                  <a:lumMod val="95000"/>
                </a:schemeClr>
              </a:gs>
              <a:gs pos="100000">
                <a:srgbClr val="ECF2FE"/>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71170" y="182563"/>
            <a:ext cx="9282630" cy="1325563"/>
          </a:xfrm>
        </p:spPr>
        <p:txBody>
          <a:bodyPr/>
          <a:lstStyle/>
          <a:p>
            <a:r>
              <a:rPr lang="en-US" dirty="0" smtClean="0">
                <a:latin typeface="Franklin Gothic Medium" panose="020B0603020102020204" pitchFamily="34" charset="0"/>
              </a:rPr>
              <a:t>Income Tax Highlights </a:t>
            </a:r>
            <a:endParaRPr lang="en-US" dirty="0">
              <a:latin typeface="Franklin Gothic Medium" panose="020B0603020102020204" pitchFamily="34" charset="0"/>
            </a:endParaRPr>
          </a:p>
        </p:txBody>
      </p:sp>
      <p:sp>
        <p:nvSpPr>
          <p:cNvPr id="10" name="Content Placeholder 9"/>
          <p:cNvSpPr>
            <a:spLocks noGrp="1"/>
          </p:cNvSpPr>
          <p:nvPr>
            <p:ph idx="1"/>
          </p:nvPr>
        </p:nvSpPr>
        <p:spPr>
          <a:xfrm>
            <a:off x="2071170" y="1690688"/>
            <a:ext cx="9521740" cy="4793539"/>
          </a:xfrm>
        </p:spPr>
        <p:txBody>
          <a:bodyPr>
            <a:normAutofit fontScale="85000" lnSpcReduction="10000"/>
          </a:bodyPr>
          <a:lstStyle/>
          <a:p>
            <a:r>
              <a:rPr lang="en-US" b="1" dirty="0"/>
              <a:t>2019 IRC reference date updated to December 31, 2018</a:t>
            </a:r>
          </a:p>
          <a:p>
            <a:r>
              <a:rPr lang="en-US" b="1" dirty="0" smtClean="0"/>
              <a:t>IRC </a:t>
            </a:r>
            <a:r>
              <a:rPr lang="en-US" b="1" dirty="0"/>
              <a:t>§179 expense deduction increased to $100,000 for Kentucky in </a:t>
            </a:r>
            <a:r>
              <a:rPr lang="en-US" b="1" dirty="0" smtClean="0"/>
              <a:t>2020</a:t>
            </a:r>
            <a:endParaRPr lang="en-US" b="1" dirty="0"/>
          </a:p>
          <a:p>
            <a:r>
              <a:rPr lang="en-US" b="1" dirty="0" smtClean="0"/>
              <a:t>2019 </a:t>
            </a:r>
            <a:r>
              <a:rPr lang="en-US" b="1" dirty="0"/>
              <a:t>estimated tax rules and penalties changed to generally follow federal </a:t>
            </a:r>
            <a:endParaRPr lang="en-US" b="1" dirty="0" smtClean="0"/>
          </a:p>
          <a:p>
            <a:pPr lvl="1"/>
            <a:r>
              <a:rPr lang="en-US" dirty="0" smtClean="0"/>
              <a:t>Four </a:t>
            </a:r>
            <a:r>
              <a:rPr lang="en-US" dirty="0"/>
              <a:t>installments at 25% </a:t>
            </a:r>
            <a:r>
              <a:rPr lang="en-US" dirty="0" smtClean="0"/>
              <a:t>each</a:t>
            </a:r>
            <a:endParaRPr lang="en-US" dirty="0"/>
          </a:p>
          <a:p>
            <a:pPr lvl="1"/>
            <a:r>
              <a:rPr lang="en-US" dirty="0" smtClean="0"/>
              <a:t>Declaration </a:t>
            </a:r>
            <a:r>
              <a:rPr lang="en-US" dirty="0"/>
              <a:t>Penalty replaced with “Addition to Tax” Penalty</a:t>
            </a:r>
          </a:p>
          <a:p>
            <a:r>
              <a:rPr lang="en-US" b="1" dirty="0"/>
              <a:t>Individual Itemized Deductions </a:t>
            </a:r>
            <a:r>
              <a:rPr lang="en-US" b="1" dirty="0" smtClean="0"/>
              <a:t>Restored </a:t>
            </a:r>
            <a:r>
              <a:rPr lang="en-US" sz="2400" dirty="0"/>
              <a:t>(Form </a:t>
            </a:r>
            <a:r>
              <a:rPr lang="en-US" sz="2400" dirty="0" smtClean="0"/>
              <a:t>740, </a:t>
            </a:r>
            <a:r>
              <a:rPr lang="en-US" sz="2400" dirty="0"/>
              <a:t>Schedule A)</a:t>
            </a:r>
          </a:p>
          <a:p>
            <a:pPr marL="795338" lvl="1" indent="-338138"/>
            <a:r>
              <a:rPr lang="en-US" dirty="0"/>
              <a:t>Investment interest deduction under IRC Section 163</a:t>
            </a:r>
          </a:p>
          <a:p>
            <a:pPr marL="795338" lvl="1" indent="-338138"/>
            <a:r>
              <a:rPr lang="en-US" dirty="0"/>
              <a:t>Gambling loss deduction under IRC Section 165(d)</a:t>
            </a:r>
          </a:p>
          <a:p>
            <a:pPr marL="338138" indent="-338138"/>
            <a:r>
              <a:rPr lang="en-US" b="1" i="1" dirty="0"/>
              <a:t>New</a:t>
            </a:r>
            <a:r>
              <a:rPr lang="en-US" b="1" dirty="0"/>
              <a:t> Income Gap Tax Credit </a:t>
            </a:r>
            <a:r>
              <a:rPr lang="en-US" dirty="0"/>
              <a:t>for individuals eligible for Family Size Tax Credit due to tax rate change to a flat 5% (for 2019 &amp; 2020 only)</a:t>
            </a:r>
          </a:p>
          <a:p>
            <a:r>
              <a:rPr lang="en-US" b="1" dirty="0"/>
              <a:t>Kentucky Extends C-Corporation Due Date from to 7 months</a:t>
            </a:r>
            <a:r>
              <a:rPr lang="en-US" dirty="0"/>
              <a:t> </a:t>
            </a:r>
            <a:r>
              <a:rPr lang="en-US" sz="2400" dirty="0"/>
              <a:t>(for extensions filed on or after June 27, 2019) </a:t>
            </a:r>
            <a:endParaRPr lang="en-US" dirty="0"/>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27586" y="5227756"/>
            <a:ext cx="1512013" cy="1517493"/>
          </a:xfrm>
          <a:prstGeom prst="rect">
            <a:avLst/>
          </a:prstGeom>
        </p:spPr>
      </p:pic>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1035" b="1012"/>
          <a:stretch/>
        </p:blipFill>
        <p:spPr>
          <a:xfrm>
            <a:off x="1735" y="0"/>
            <a:ext cx="1781068" cy="6858000"/>
          </a:xfrm>
          <a:prstGeom prst="rect">
            <a:avLst/>
          </a:prstGeom>
        </p:spPr>
      </p:pic>
    </p:spTree>
    <p:extLst>
      <p:ext uri="{BB962C8B-B14F-4D97-AF65-F5344CB8AC3E}">
        <p14:creationId xmlns:p14="http://schemas.microsoft.com/office/powerpoint/2010/main" val="34382122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12192000" cy="6858000"/>
          </a:xfrm>
          <a:prstGeom prst="rect">
            <a:avLst/>
          </a:prstGeom>
          <a:gradFill flip="none" rotWithShape="1">
            <a:gsLst>
              <a:gs pos="20000">
                <a:schemeClr val="accent1">
                  <a:lumMod val="0"/>
                  <a:lumOff val="100000"/>
                </a:schemeClr>
              </a:gs>
              <a:gs pos="58400">
                <a:schemeClr val="bg1">
                  <a:lumMod val="95000"/>
                </a:schemeClr>
              </a:gs>
              <a:gs pos="100000">
                <a:srgbClr val="ECF2FE"/>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71170" y="365125"/>
            <a:ext cx="9282630" cy="1325563"/>
          </a:xfrm>
        </p:spPr>
        <p:txBody>
          <a:bodyPr/>
          <a:lstStyle/>
          <a:p>
            <a:r>
              <a:rPr lang="en-US" dirty="0" smtClean="0">
                <a:latin typeface="Franklin Gothic Medium" panose="020B0603020102020204" pitchFamily="34" charset="0"/>
              </a:rPr>
              <a:t>Office of Income Taxation</a:t>
            </a:r>
            <a:endParaRPr lang="en-US" dirty="0">
              <a:latin typeface="Franklin Gothic Medium" panose="020B0603020102020204" pitchFamily="34" charset="0"/>
            </a:endParaRPr>
          </a:p>
        </p:txBody>
      </p:sp>
      <p:sp>
        <p:nvSpPr>
          <p:cNvPr id="10" name="Content Placeholder 9"/>
          <p:cNvSpPr>
            <a:spLocks noGrp="1"/>
          </p:cNvSpPr>
          <p:nvPr>
            <p:ph idx="1"/>
          </p:nvPr>
        </p:nvSpPr>
        <p:spPr>
          <a:xfrm>
            <a:off x="1914862" y="1506072"/>
            <a:ext cx="9438938" cy="5113092"/>
          </a:xfrm>
        </p:spPr>
        <p:txBody>
          <a:bodyPr>
            <a:normAutofit/>
          </a:bodyPr>
          <a:lstStyle/>
          <a:p>
            <a:r>
              <a:rPr lang="en-US" b="1" u="sng" dirty="0" smtClean="0"/>
              <a:t>Individual</a:t>
            </a:r>
            <a:r>
              <a:rPr lang="en-US" dirty="0" smtClean="0"/>
              <a:t> Forms Revisions:</a:t>
            </a:r>
            <a:endParaRPr lang="en-US" dirty="0"/>
          </a:p>
          <a:p>
            <a:pPr lvl="1"/>
            <a:r>
              <a:rPr lang="en-US" b="1" dirty="0" smtClean="0"/>
              <a:t>Form 740 </a:t>
            </a:r>
            <a:r>
              <a:rPr lang="en-US" dirty="0" smtClean="0"/>
              <a:t>and </a:t>
            </a:r>
            <a:r>
              <a:rPr lang="en-US" b="1" dirty="0" smtClean="0"/>
              <a:t>740-NP</a:t>
            </a:r>
            <a:r>
              <a:rPr lang="en-US" dirty="0"/>
              <a:t> </a:t>
            </a:r>
          </a:p>
          <a:p>
            <a:pPr lvl="2"/>
            <a:r>
              <a:rPr lang="en-US" dirty="0"/>
              <a:t>C</a:t>
            </a:r>
            <a:r>
              <a:rPr lang="en-US" dirty="0" smtClean="0"/>
              <a:t>hanged to 3 pages and 4 pages respectively to incorporate additional line items and make the forms easier to scan</a:t>
            </a:r>
          </a:p>
          <a:p>
            <a:pPr lvl="1"/>
            <a:r>
              <a:rPr lang="en-US" b="1" dirty="0" smtClean="0"/>
              <a:t>Schedule A</a:t>
            </a:r>
            <a:r>
              <a:rPr lang="en-US" dirty="0" smtClean="0"/>
              <a:t> </a:t>
            </a:r>
            <a:endParaRPr lang="en-US" dirty="0"/>
          </a:p>
          <a:p>
            <a:pPr lvl="2"/>
            <a:r>
              <a:rPr lang="en-US" dirty="0"/>
              <a:t>R</a:t>
            </a:r>
            <a:r>
              <a:rPr lang="en-US" dirty="0" smtClean="0"/>
              <a:t>estored itemized deductions for investment interest and gambling losses </a:t>
            </a:r>
            <a:endParaRPr lang="en-US" b="1" dirty="0" smtClean="0"/>
          </a:p>
          <a:p>
            <a:pPr lvl="1"/>
            <a:r>
              <a:rPr lang="en-US" b="1" dirty="0" smtClean="0"/>
              <a:t>Schedule </a:t>
            </a:r>
            <a:r>
              <a:rPr lang="en-US" b="1" dirty="0"/>
              <a:t>P </a:t>
            </a:r>
            <a:endParaRPr lang="en-US" dirty="0"/>
          </a:p>
          <a:p>
            <a:pPr lvl="2"/>
            <a:r>
              <a:rPr lang="en-US" dirty="0" smtClean="0"/>
              <a:t>Added flowchart to determine if Schedule P should be filed </a:t>
            </a:r>
          </a:p>
          <a:p>
            <a:pPr lvl="1"/>
            <a:r>
              <a:rPr lang="en-US" b="1" dirty="0" smtClean="0"/>
              <a:t>Schedule KNOL </a:t>
            </a:r>
          </a:p>
          <a:p>
            <a:pPr lvl="2"/>
            <a:r>
              <a:rPr lang="en-US" dirty="0" smtClean="0"/>
              <a:t>To track net operating loss and apply the 80% limitation</a:t>
            </a:r>
            <a:endParaRPr lang="en-US" dirty="0"/>
          </a:p>
          <a:p>
            <a:pPr lvl="1"/>
            <a:r>
              <a:rPr lang="en-US" b="1" dirty="0" smtClean="0"/>
              <a:t>Forms 2210-K </a:t>
            </a:r>
            <a:r>
              <a:rPr lang="en-US" dirty="0" smtClean="0"/>
              <a:t>and </a:t>
            </a:r>
            <a:r>
              <a:rPr lang="en-US" b="1" dirty="0" smtClean="0"/>
              <a:t>740ES</a:t>
            </a:r>
            <a:r>
              <a:rPr lang="en-US" dirty="0" smtClean="0"/>
              <a:t> </a:t>
            </a:r>
          </a:p>
          <a:p>
            <a:pPr lvl="2"/>
            <a:r>
              <a:rPr lang="en-US" dirty="0" smtClean="0"/>
              <a:t> To follow federal rules &amp; the addition to tax penalty</a:t>
            </a:r>
            <a:endParaRPr lang="en-US" dirty="0"/>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27586" y="5227756"/>
            <a:ext cx="1512013" cy="1517493"/>
          </a:xfrm>
          <a:prstGeom prst="rect">
            <a:avLst/>
          </a:prstGeom>
        </p:spPr>
      </p:pic>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1035" b="1012"/>
          <a:stretch/>
        </p:blipFill>
        <p:spPr>
          <a:xfrm>
            <a:off x="1735" y="0"/>
            <a:ext cx="1781068" cy="6858000"/>
          </a:xfrm>
          <a:prstGeom prst="rect">
            <a:avLst/>
          </a:prstGeom>
        </p:spPr>
      </p:pic>
    </p:spTree>
    <p:extLst>
      <p:ext uri="{BB962C8B-B14F-4D97-AF65-F5344CB8AC3E}">
        <p14:creationId xmlns:p14="http://schemas.microsoft.com/office/powerpoint/2010/main" val="27902006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2803" y="54424"/>
            <a:ext cx="10135928" cy="1325563"/>
          </a:xfrm>
        </p:spPr>
        <p:txBody>
          <a:bodyPr/>
          <a:lstStyle/>
          <a:p>
            <a:r>
              <a:rPr lang="en-US" dirty="0">
                <a:latin typeface="Franklin Gothic Demi" panose="020B0703020102020204" pitchFamily="34" charset="0"/>
              </a:rPr>
              <a:t>Individual Income Tax – Address Change</a:t>
            </a:r>
            <a:endParaRPr lang="en-US" dirty="0">
              <a:latin typeface="Franklin Gothic Medium" panose="020B0603020102020204" pitchFamily="34" charset="0"/>
            </a:endParaRP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t="1035" b="1012"/>
          <a:stretch/>
        </p:blipFill>
        <p:spPr>
          <a:xfrm>
            <a:off x="1735" y="0"/>
            <a:ext cx="1781068" cy="6858000"/>
          </a:xfrm>
          <a:prstGeom prst="rect">
            <a:avLst/>
          </a:prstGeom>
        </p:spPr>
      </p:pic>
      <p:sp>
        <p:nvSpPr>
          <p:cNvPr id="8" name="TextBox 7"/>
          <p:cNvSpPr txBox="1"/>
          <p:nvPr/>
        </p:nvSpPr>
        <p:spPr>
          <a:xfrm>
            <a:off x="1907103" y="1341626"/>
            <a:ext cx="9887327" cy="2185214"/>
          </a:xfrm>
          <a:prstGeom prst="rect">
            <a:avLst/>
          </a:prstGeom>
          <a:noFill/>
        </p:spPr>
        <p:txBody>
          <a:bodyPr wrap="square" rtlCol="0">
            <a:spAutoFit/>
          </a:bodyPr>
          <a:lstStyle/>
          <a:p>
            <a:pPr algn="ctr"/>
            <a:r>
              <a:rPr lang="en-US" sz="3200" b="1" dirty="0" smtClean="0"/>
              <a:t>New Mailing Addresses for </a:t>
            </a:r>
          </a:p>
          <a:p>
            <a:pPr algn="ctr"/>
            <a:r>
              <a:rPr lang="en-US" sz="3200" b="1" dirty="0" smtClean="0"/>
              <a:t>Individual Income Tax Returns</a:t>
            </a:r>
          </a:p>
          <a:p>
            <a:pPr algn="ctr"/>
            <a:endParaRPr lang="en-US" dirty="0"/>
          </a:p>
          <a:p>
            <a:pPr algn="ctr"/>
            <a:endParaRPr lang="en-US" dirty="0" smtClean="0"/>
          </a:p>
          <a:p>
            <a:pPr algn="ctr"/>
            <a:endParaRPr lang="en-US" dirty="0"/>
          </a:p>
          <a:p>
            <a:pPr algn="ctr"/>
            <a:endParaRPr lang="en-US" dirty="0"/>
          </a:p>
        </p:txBody>
      </p:sp>
      <p:pic>
        <p:nvPicPr>
          <p:cNvPr id="9" name="Picture 8"/>
          <p:cNvPicPr>
            <a:picLocks noChangeAspect="1"/>
          </p:cNvPicPr>
          <p:nvPr/>
        </p:nvPicPr>
        <p:blipFill>
          <a:blip r:embed="rId3"/>
          <a:stretch>
            <a:fillRect/>
          </a:stretch>
        </p:blipFill>
        <p:spPr>
          <a:xfrm>
            <a:off x="2411684" y="2667189"/>
            <a:ext cx="8509624" cy="4042695"/>
          </a:xfrm>
          <a:prstGeom prst="rect">
            <a:avLst/>
          </a:prstGeom>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27586" y="5227756"/>
            <a:ext cx="1512013" cy="1517493"/>
          </a:xfrm>
          <a:prstGeom prst="rect">
            <a:avLst/>
          </a:prstGeom>
        </p:spPr>
      </p:pic>
      <p:pic>
        <p:nvPicPr>
          <p:cNvPr id="4" name="Picture 3" descr="Giovanni56: 20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05852" y="4723901"/>
            <a:ext cx="1819610" cy="1819610"/>
          </a:xfrm>
          <a:prstGeom prst="rect">
            <a:avLst/>
          </a:prstGeom>
        </p:spPr>
      </p:pic>
    </p:spTree>
    <p:extLst>
      <p:ext uri="{BB962C8B-B14F-4D97-AF65-F5344CB8AC3E}">
        <p14:creationId xmlns:p14="http://schemas.microsoft.com/office/powerpoint/2010/main" val="31294776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66271" y="318610"/>
            <a:ext cx="10896599" cy="759585"/>
          </a:xfrm>
        </p:spPr>
        <p:txBody>
          <a:bodyPr>
            <a:normAutofit/>
          </a:bodyPr>
          <a:lstStyle/>
          <a:p>
            <a:pPr algn="l"/>
            <a:r>
              <a:rPr lang="en-US" sz="4400" dirty="0">
                <a:solidFill>
                  <a:schemeClr val="bg1"/>
                </a:solidFill>
                <a:latin typeface="Franklin Gothic Demi" panose="020B0703020102020204" pitchFamily="34" charset="0"/>
              </a:rPr>
              <a:t>Office of Tax Policy and Regulation</a:t>
            </a:r>
          </a:p>
        </p:txBody>
      </p:sp>
      <p:sp>
        <p:nvSpPr>
          <p:cNvPr id="13" name="Rectangle 12"/>
          <p:cNvSpPr/>
          <p:nvPr/>
        </p:nvSpPr>
        <p:spPr>
          <a:xfrm>
            <a:off x="0" y="6713624"/>
            <a:ext cx="12192000" cy="45720"/>
          </a:xfrm>
          <a:prstGeom prst="rect">
            <a:avLst/>
          </a:prstGeom>
          <a:solidFill>
            <a:srgbClr val="0E2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429130" y="6229077"/>
            <a:ext cx="12192000" cy="461665"/>
          </a:xfrm>
          <a:prstGeom prst="rect">
            <a:avLst/>
          </a:prstGeom>
          <a:noFill/>
        </p:spPr>
        <p:txBody>
          <a:bodyPr wrap="square" rtlCol="0">
            <a:spAutoFit/>
          </a:bodyPr>
          <a:lstStyle/>
          <a:p>
            <a:pPr algn="ctr"/>
            <a:r>
              <a:rPr lang="en-US" sz="2400" b="1" dirty="0">
                <a:hlinkClick r:id="rId2"/>
              </a:rPr>
              <a:t>https://revenue.ky.gov/Business/Pages/Employer-Payroll-Withholding.aspx</a:t>
            </a:r>
            <a:endParaRPr lang="en-US" sz="2400" b="1" dirty="0" smtClean="0">
              <a:solidFill>
                <a:srgbClr val="242F6B"/>
              </a:solidFill>
              <a:latin typeface="Franklin Gothic Demi" panose="020B0703020102020204" pitchFamily="34" charset="0"/>
            </a:endParaRPr>
          </a:p>
        </p:txBody>
      </p:sp>
      <p:pic>
        <p:nvPicPr>
          <p:cNvPr id="4" name="Picture 3"/>
          <p:cNvPicPr>
            <a:picLocks noChangeAspect="1"/>
          </p:cNvPicPr>
          <p:nvPr/>
        </p:nvPicPr>
        <p:blipFill>
          <a:blip r:embed="rId3"/>
          <a:stretch>
            <a:fillRect/>
          </a:stretch>
        </p:blipFill>
        <p:spPr>
          <a:xfrm>
            <a:off x="866271" y="30247"/>
            <a:ext cx="9896475" cy="6190117"/>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27586" y="5227756"/>
            <a:ext cx="1512013" cy="1517493"/>
          </a:xfrm>
          <a:prstGeom prst="rect">
            <a:avLst/>
          </a:prstGeom>
        </p:spPr>
      </p:pic>
      <p:sp>
        <p:nvSpPr>
          <p:cNvPr id="9" name="Left Arrow 8"/>
          <p:cNvSpPr/>
          <p:nvPr/>
        </p:nvSpPr>
        <p:spPr>
          <a:xfrm rot="18999411">
            <a:off x="10313462" y="3900751"/>
            <a:ext cx="1540301" cy="553890"/>
          </a:xfrm>
          <a:prstGeom prst="lef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86065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9"/>
                                        </p:tgtEl>
                                      </p:cBhvr>
                                    </p:animEffect>
                                    <p:animScale>
                                      <p:cBhvr>
                                        <p:cTn id="7" dur="250" autoRev="1" fill="hold"/>
                                        <p:tgtEl>
                                          <p:spTgt spid="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2683035"/>
            <a:ext cx="12192000" cy="2329232"/>
          </a:xfrm>
          <a:prstGeom prst="rect">
            <a:avLst/>
          </a:prstGeom>
          <a:solidFill>
            <a:srgbClr val="3771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smtClean="0"/>
              <a:t>KyCPA</a:t>
            </a:r>
            <a:r>
              <a:rPr lang="en-US" sz="3600" dirty="0" smtClean="0"/>
              <a:t> Society </a:t>
            </a:r>
          </a:p>
          <a:p>
            <a:pPr algn="ctr"/>
            <a:r>
              <a:rPr lang="en-US" sz="3600" dirty="0" smtClean="0"/>
              <a:t>IRS Liaison Meeting</a:t>
            </a:r>
          </a:p>
          <a:p>
            <a:pPr algn="ctr"/>
            <a:r>
              <a:rPr lang="en-US" sz="3600" dirty="0" smtClean="0"/>
              <a:t>October 30, 2019</a:t>
            </a:r>
            <a:endParaRPr lang="en-US" sz="3600" dirty="0"/>
          </a:p>
        </p:txBody>
      </p:sp>
      <p:sp>
        <p:nvSpPr>
          <p:cNvPr id="10" name="Rectangle 9"/>
          <p:cNvSpPr/>
          <p:nvPr/>
        </p:nvSpPr>
        <p:spPr>
          <a:xfrm>
            <a:off x="0" y="1192727"/>
            <a:ext cx="12192000" cy="1333894"/>
          </a:xfrm>
          <a:prstGeom prst="rect">
            <a:avLst/>
          </a:prstGeom>
          <a:solidFill>
            <a:srgbClr val="0E2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4715" y="1493621"/>
            <a:ext cx="2300276" cy="2308614"/>
          </a:xfrm>
          <a:prstGeom prst="rect">
            <a:avLst/>
          </a:prstGeom>
        </p:spPr>
      </p:pic>
      <p:sp>
        <p:nvSpPr>
          <p:cNvPr id="2" name="Title 1"/>
          <p:cNvSpPr>
            <a:spLocks noGrp="1"/>
          </p:cNvSpPr>
          <p:nvPr>
            <p:ph type="ctrTitle"/>
          </p:nvPr>
        </p:nvSpPr>
        <p:spPr>
          <a:xfrm>
            <a:off x="2995885" y="1215178"/>
            <a:ext cx="9537009" cy="1325086"/>
          </a:xfrm>
        </p:spPr>
        <p:txBody>
          <a:bodyPr>
            <a:normAutofit/>
          </a:bodyPr>
          <a:lstStyle/>
          <a:p>
            <a:pPr algn="l"/>
            <a:r>
              <a:rPr lang="en-US" sz="4400" cap="small" spc="300" dirty="0" smtClean="0">
                <a:solidFill>
                  <a:schemeClr val="bg1"/>
                </a:solidFill>
                <a:latin typeface="Franklin Gothic Demi" panose="020B0703020102020204" pitchFamily="34" charset="0"/>
              </a:rPr>
              <a:t>Kentucky Department of Revenue</a:t>
            </a:r>
            <a:endParaRPr lang="en-US" sz="4400" cap="small" spc="300" dirty="0">
              <a:solidFill>
                <a:schemeClr val="bg1"/>
              </a:solidFill>
              <a:latin typeface="Franklin Gothic Demi" panose="020B0703020102020204" pitchFamily="34" charset="0"/>
            </a:endParaRPr>
          </a:p>
        </p:txBody>
      </p:sp>
      <p:sp>
        <p:nvSpPr>
          <p:cNvPr id="13" name="Rectangle 12"/>
          <p:cNvSpPr/>
          <p:nvPr/>
        </p:nvSpPr>
        <p:spPr>
          <a:xfrm>
            <a:off x="0" y="6617368"/>
            <a:ext cx="12192000" cy="104264"/>
          </a:xfrm>
          <a:prstGeom prst="rect">
            <a:avLst/>
          </a:prstGeom>
          <a:solidFill>
            <a:srgbClr val="0E2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1" y="6136108"/>
            <a:ext cx="12192000" cy="369332"/>
          </a:xfrm>
          <a:prstGeom prst="rect">
            <a:avLst/>
          </a:prstGeom>
          <a:noFill/>
        </p:spPr>
        <p:txBody>
          <a:bodyPr wrap="square" rtlCol="0">
            <a:spAutoFit/>
          </a:bodyPr>
          <a:lstStyle/>
          <a:p>
            <a:pPr algn="ctr"/>
            <a:r>
              <a:rPr lang="en-US" dirty="0" smtClean="0">
                <a:latin typeface="Franklin Gothic Demi" panose="020B0703020102020204" pitchFamily="34" charset="0"/>
              </a:rPr>
              <a:t>Kentucky Department of Revenue </a:t>
            </a:r>
            <a:r>
              <a:rPr lang="en-US" dirty="0" smtClean="0">
                <a:latin typeface="Franklin Gothic Demi" panose="020B0703020102020204" pitchFamily="34" charset="0"/>
                <a:sym typeface="Wingdings" panose="05000000000000000000" pitchFamily="2" charset="2"/>
              </a:rPr>
              <a:t> 501 High Street  Frankfort, KY 40601  (502) 564-4581</a:t>
            </a:r>
            <a:endParaRPr lang="en-US" dirty="0">
              <a:latin typeface="Franklin Gothic Demi" panose="020B0703020102020204" pitchFamily="34" charset="0"/>
            </a:endParaRPr>
          </a:p>
        </p:txBody>
      </p:sp>
      <p:sp>
        <p:nvSpPr>
          <p:cNvPr id="15" name="Rectangle 14"/>
          <p:cNvSpPr/>
          <p:nvPr/>
        </p:nvSpPr>
        <p:spPr>
          <a:xfrm>
            <a:off x="0" y="6521373"/>
            <a:ext cx="12192000" cy="54864"/>
          </a:xfrm>
          <a:prstGeom prst="rect">
            <a:avLst/>
          </a:prstGeom>
          <a:solidFill>
            <a:srgbClr val="3771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608052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66271" y="318610"/>
            <a:ext cx="10896599" cy="759585"/>
          </a:xfrm>
        </p:spPr>
        <p:txBody>
          <a:bodyPr>
            <a:normAutofit/>
          </a:bodyPr>
          <a:lstStyle/>
          <a:p>
            <a:pPr algn="l"/>
            <a:r>
              <a:rPr lang="en-US" sz="4400" dirty="0">
                <a:solidFill>
                  <a:schemeClr val="bg1"/>
                </a:solidFill>
                <a:latin typeface="Franklin Gothic Demi" panose="020B0703020102020204" pitchFamily="34" charset="0"/>
              </a:rPr>
              <a:t>Office of Tax Policy and Regulation</a:t>
            </a:r>
          </a:p>
        </p:txBody>
      </p:sp>
      <p:sp>
        <p:nvSpPr>
          <p:cNvPr id="13" name="Rectangle 12"/>
          <p:cNvSpPr/>
          <p:nvPr/>
        </p:nvSpPr>
        <p:spPr>
          <a:xfrm>
            <a:off x="0" y="6713624"/>
            <a:ext cx="12192000" cy="45720"/>
          </a:xfrm>
          <a:prstGeom prst="rect">
            <a:avLst/>
          </a:prstGeom>
          <a:solidFill>
            <a:srgbClr val="0E2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429130" y="6214275"/>
            <a:ext cx="12192000" cy="523220"/>
          </a:xfrm>
          <a:prstGeom prst="rect">
            <a:avLst/>
          </a:prstGeom>
          <a:noFill/>
        </p:spPr>
        <p:txBody>
          <a:bodyPr wrap="square" rtlCol="0">
            <a:spAutoFit/>
          </a:bodyPr>
          <a:lstStyle/>
          <a:p>
            <a:pPr algn="ctr"/>
            <a:r>
              <a:rPr lang="en-US" sz="2800" b="1" dirty="0">
                <a:hlinkClick r:id="rId2"/>
              </a:rPr>
              <a:t>https://revenue.ky.gov/Business/Pages/Inventory-Tax-Credit.aspx</a:t>
            </a:r>
            <a:endParaRPr lang="en-US" sz="2400" b="1" dirty="0" smtClean="0">
              <a:solidFill>
                <a:srgbClr val="242F6B"/>
              </a:solidFill>
              <a:latin typeface="Franklin Gothic Demi" panose="020B0703020102020204" pitchFamily="34" charset="0"/>
            </a:endParaRPr>
          </a:p>
        </p:txBody>
      </p:sp>
      <p:pic>
        <p:nvPicPr>
          <p:cNvPr id="4" name="Picture 3"/>
          <p:cNvPicPr>
            <a:picLocks noChangeAspect="1"/>
          </p:cNvPicPr>
          <p:nvPr/>
        </p:nvPicPr>
        <p:blipFill>
          <a:blip r:embed="rId3"/>
          <a:stretch>
            <a:fillRect/>
          </a:stretch>
        </p:blipFill>
        <p:spPr>
          <a:xfrm>
            <a:off x="665049" y="222662"/>
            <a:ext cx="10861901" cy="5860627"/>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27586" y="5227756"/>
            <a:ext cx="1512013" cy="1517493"/>
          </a:xfrm>
          <a:prstGeom prst="rect">
            <a:avLst/>
          </a:prstGeom>
        </p:spPr>
      </p:pic>
    </p:spTree>
    <p:extLst>
      <p:ext uri="{BB962C8B-B14F-4D97-AF65-F5344CB8AC3E}">
        <p14:creationId xmlns:p14="http://schemas.microsoft.com/office/powerpoint/2010/main" val="46619407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66271" y="318610"/>
            <a:ext cx="10896599" cy="759585"/>
          </a:xfrm>
        </p:spPr>
        <p:txBody>
          <a:bodyPr>
            <a:normAutofit/>
          </a:bodyPr>
          <a:lstStyle/>
          <a:p>
            <a:pPr algn="l"/>
            <a:r>
              <a:rPr lang="en-US" sz="4400" dirty="0">
                <a:solidFill>
                  <a:schemeClr val="bg1"/>
                </a:solidFill>
                <a:latin typeface="Franklin Gothic Demi" panose="020B0703020102020204" pitchFamily="34" charset="0"/>
              </a:rPr>
              <a:t>Office of Tax Policy and Regulation</a:t>
            </a:r>
          </a:p>
        </p:txBody>
      </p:sp>
      <p:sp>
        <p:nvSpPr>
          <p:cNvPr id="13" name="Rectangle 12"/>
          <p:cNvSpPr/>
          <p:nvPr/>
        </p:nvSpPr>
        <p:spPr>
          <a:xfrm>
            <a:off x="0" y="6713624"/>
            <a:ext cx="12192000" cy="45720"/>
          </a:xfrm>
          <a:prstGeom prst="rect">
            <a:avLst/>
          </a:prstGeom>
          <a:solidFill>
            <a:srgbClr val="0E2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401008" y="6251959"/>
            <a:ext cx="12192000" cy="461665"/>
          </a:xfrm>
          <a:prstGeom prst="rect">
            <a:avLst/>
          </a:prstGeom>
          <a:noFill/>
        </p:spPr>
        <p:txBody>
          <a:bodyPr wrap="square" rtlCol="0">
            <a:spAutoFit/>
          </a:bodyPr>
          <a:lstStyle/>
          <a:p>
            <a:pPr algn="ctr"/>
            <a:r>
              <a:rPr lang="en-US" sz="2400" b="1" dirty="0">
                <a:hlinkClick r:id="rId2"/>
              </a:rPr>
              <a:t>https://revenue.ky.gov/Individual/Individual-Income-Tax/Pages/default.aspx</a:t>
            </a:r>
            <a:endParaRPr lang="en-US" sz="2400" b="1" dirty="0" smtClean="0">
              <a:solidFill>
                <a:srgbClr val="242F6B"/>
              </a:solidFill>
              <a:latin typeface="Franklin Gothic Demi" panose="020B0703020102020204" pitchFamily="34" charset="0"/>
            </a:endParaRP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27586" y="5227756"/>
            <a:ext cx="1512013" cy="1517493"/>
          </a:xfrm>
          <a:prstGeom prst="rect">
            <a:avLst/>
          </a:prstGeom>
        </p:spPr>
      </p:pic>
      <p:pic>
        <p:nvPicPr>
          <p:cNvPr id="4" name="Picture 3"/>
          <p:cNvPicPr>
            <a:picLocks noChangeAspect="1"/>
          </p:cNvPicPr>
          <p:nvPr/>
        </p:nvPicPr>
        <p:blipFill>
          <a:blip r:embed="rId4"/>
          <a:stretch>
            <a:fillRect/>
          </a:stretch>
        </p:blipFill>
        <p:spPr>
          <a:xfrm>
            <a:off x="1306403" y="94113"/>
            <a:ext cx="8898312" cy="6217895"/>
          </a:xfrm>
          <a:prstGeom prst="rect">
            <a:avLst/>
          </a:prstGeom>
        </p:spPr>
      </p:pic>
      <p:sp>
        <p:nvSpPr>
          <p:cNvPr id="9" name="Left Arrow 8"/>
          <p:cNvSpPr/>
          <p:nvPr/>
        </p:nvSpPr>
        <p:spPr>
          <a:xfrm rot="12896052">
            <a:off x="5935515" y="5414214"/>
            <a:ext cx="1617939" cy="553890"/>
          </a:xfrm>
          <a:prstGeom prst="lef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35920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9"/>
                                        </p:tgtEl>
                                      </p:cBhvr>
                                    </p:animEffect>
                                    <p:animScale>
                                      <p:cBhvr>
                                        <p:cTn id="7" dur="250" autoRev="1" fill="hold"/>
                                        <p:tgtEl>
                                          <p:spTgt spid="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203198"/>
            <a:ext cx="12192000" cy="1041830"/>
          </a:xfrm>
          <a:prstGeom prst="rect">
            <a:avLst/>
          </a:prstGeom>
          <a:solidFill>
            <a:srgbClr val="0E2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284381" y="318610"/>
            <a:ext cx="11478490" cy="759585"/>
          </a:xfrm>
        </p:spPr>
        <p:txBody>
          <a:bodyPr>
            <a:normAutofit/>
          </a:bodyPr>
          <a:lstStyle/>
          <a:p>
            <a:pPr algn="l"/>
            <a:r>
              <a:rPr lang="en-US" sz="4400" dirty="0" smtClean="0">
                <a:solidFill>
                  <a:schemeClr val="bg1"/>
                </a:solidFill>
                <a:latin typeface="Franklin Gothic Demi" panose="020B0703020102020204" pitchFamily="34" charset="0"/>
              </a:rPr>
              <a:t>Individual Income – Schedule P Calculator </a:t>
            </a:r>
            <a:endParaRPr lang="en-US" sz="4400" dirty="0">
              <a:solidFill>
                <a:schemeClr val="bg1"/>
              </a:solidFill>
              <a:latin typeface="Franklin Gothic Demi" panose="020B0703020102020204" pitchFamily="34" charset="0"/>
            </a:endParaRPr>
          </a:p>
        </p:txBody>
      </p:sp>
      <p:sp>
        <p:nvSpPr>
          <p:cNvPr id="13" name="Rectangle 12"/>
          <p:cNvSpPr/>
          <p:nvPr/>
        </p:nvSpPr>
        <p:spPr>
          <a:xfrm>
            <a:off x="0" y="6713624"/>
            <a:ext cx="12192000" cy="45720"/>
          </a:xfrm>
          <a:prstGeom prst="rect">
            <a:avLst/>
          </a:prstGeom>
          <a:solidFill>
            <a:srgbClr val="0E2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27586" y="5227756"/>
            <a:ext cx="1512013" cy="1517493"/>
          </a:xfrm>
          <a:prstGeom prst="rect">
            <a:avLst/>
          </a:prstGeom>
        </p:spPr>
      </p:pic>
      <p:pic>
        <p:nvPicPr>
          <p:cNvPr id="4" name="Picture 3"/>
          <p:cNvPicPr>
            <a:picLocks noChangeAspect="1"/>
          </p:cNvPicPr>
          <p:nvPr/>
        </p:nvPicPr>
        <p:blipFill>
          <a:blip r:embed="rId4"/>
          <a:stretch>
            <a:fillRect/>
          </a:stretch>
        </p:blipFill>
        <p:spPr>
          <a:xfrm>
            <a:off x="2292506" y="1284239"/>
            <a:ext cx="6790825" cy="5200181"/>
          </a:xfrm>
          <a:prstGeom prst="rect">
            <a:avLst/>
          </a:prstGeom>
        </p:spPr>
      </p:pic>
    </p:spTree>
    <p:extLst>
      <p:ext uri="{BB962C8B-B14F-4D97-AF65-F5344CB8AC3E}">
        <p14:creationId xmlns:p14="http://schemas.microsoft.com/office/powerpoint/2010/main" val="59644552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203198"/>
            <a:ext cx="12192000" cy="1041830"/>
          </a:xfrm>
          <a:prstGeom prst="rect">
            <a:avLst/>
          </a:prstGeom>
          <a:solidFill>
            <a:srgbClr val="0E2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866271" y="318610"/>
            <a:ext cx="10896599" cy="759585"/>
          </a:xfrm>
        </p:spPr>
        <p:txBody>
          <a:bodyPr>
            <a:normAutofit/>
          </a:bodyPr>
          <a:lstStyle/>
          <a:p>
            <a:pPr algn="l"/>
            <a:r>
              <a:rPr lang="en-US" sz="4400" dirty="0" smtClean="0">
                <a:solidFill>
                  <a:schemeClr val="bg1"/>
                </a:solidFill>
                <a:latin typeface="Franklin Gothic Demi" panose="020B0703020102020204" pitchFamily="34" charset="0"/>
              </a:rPr>
              <a:t>Individual Income – Pension Exclusion</a:t>
            </a:r>
            <a:endParaRPr lang="en-US" sz="4400" dirty="0">
              <a:solidFill>
                <a:schemeClr val="bg1"/>
              </a:solidFill>
              <a:latin typeface="Franklin Gothic Demi" panose="020B0703020102020204" pitchFamily="34" charset="0"/>
            </a:endParaRPr>
          </a:p>
        </p:txBody>
      </p:sp>
      <p:pic>
        <p:nvPicPr>
          <p:cNvPr id="4" name="Picture 3"/>
          <p:cNvPicPr>
            <a:picLocks noChangeAspect="1"/>
          </p:cNvPicPr>
          <p:nvPr/>
        </p:nvPicPr>
        <p:blipFill>
          <a:blip r:embed="rId3"/>
          <a:stretch>
            <a:fillRect/>
          </a:stretch>
        </p:blipFill>
        <p:spPr>
          <a:xfrm>
            <a:off x="376783" y="1828800"/>
            <a:ext cx="10058400" cy="4029075"/>
          </a:xfrm>
          <a:prstGeom prst="rect">
            <a:avLst/>
          </a:prstGeom>
        </p:spPr>
      </p:pic>
      <p:sp>
        <p:nvSpPr>
          <p:cNvPr id="13" name="Rectangle 12"/>
          <p:cNvSpPr/>
          <p:nvPr/>
        </p:nvSpPr>
        <p:spPr>
          <a:xfrm>
            <a:off x="0" y="6713624"/>
            <a:ext cx="12192000" cy="45720"/>
          </a:xfrm>
          <a:prstGeom prst="rect">
            <a:avLst/>
          </a:prstGeom>
          <a:solidFill>
            <a:srgbClr val="0E2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27586" y="5227756"/>
            <a:ext cx="1512013" cy="1517493"/>
          </a:xfrm>
          <a:prstGeom prst="rect">
            <a:avLst/>
          </a:prstGeom>
        </p:spPr>
      </p:pic>
    </p:spTree>
    <p:extLst>
      <p:ext uri="{BB962C8B-B14F-4D97-AF65-F5344CB8AC3E}">
        <p14:creationId xmlns:p14="http://schemas.microsoft.com/office/powerpoint/2010/main" val="317654892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238837"/>
            <a:ext cx="12192000" cy="6858000"/>
          </a:xfrm>
          <a:prstGeom prst="rect">
            <a:avLst/>
          </a:prstGeom>
          <a:gradFill flip="none" rotWithShape="1">
            <a:gsLst>
              <a:gs pos="20000">
                <a:schemeClr val="accent1">
                  <a:lumMod val="0"/>
                  <a:lumOff val="100000"/>
                </a:schemeClr>
              </a:gs>
              <a:gs pos="58400">
                <a:schemeClr val="bg1">
                  <a:lumMod val="95000"/>
                </a:schemeClr>
              </a:gs>
              <a:gs pos="100000">
                <a:srgbClr val="ECF2FE"/>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782803" y="68125"/>
            <a:ext cx="8969280" cy="1325563"/>
          </a:xfrm>
        </p:spPr>
        <p:txBody>
          <a:bodyPr/>
          <a:lstStyle/>
          <a:p>
            <a:r>
              <a:rPr lang="en-US" dirty="0">
                <a:latin typeface="Franklin Gothic Medium" panose="020B0603020102020204" pitchFamily="34" charset="0"/>
              </a:rPr>
              <a:t>New Way to File </a:t>
            </a:r>
            <a:r>
              <a:rPr lang="en-US" dirty="0" smtClean="0">
                <a:latin typeface="Franklin Gothic Medium" panose="020B0603020102020204" pitchFamily="34" charset="0"/>
              </a:rPr>
              <a:t/>
            </a:r>
            <a:br>
              <a:rPr lang="en-US" dirty="0" smtClean="0">
                <a:latin typeface="Franklin Gothic Medium" panose="020B0603020102020204" pitchFamily="34" charset="0"/>
              </a:rPr>
            </a:br>
            <a:r>
              <a:rPr lang="en-US" dirty="0" smtClean="0">
                <a:latin typeface="Franklin Gothic Medium" panose="020B0603020102020204" pitchFamily="34" charset="0"/>
              </a:rPr>
              <a:t>Individual </a:t>
            </a:r>
            <a:r>
              <a:rPr lang="en-US" dirty="0">
                <a:latin typeface="Franklin Gothic Medium" panose="020B0603020102020204" pitchFamily="34" charset="0"/>
              </a:rPr>
              <a:t>Income Tax Returns</a:t>
            </a:r>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27586" y="5227756"/>
            <a:ext cx="1512013" cy="1517493"/>
          </a:xfrm>
          <a:prstGeom prst="rect">
            <a:avLst/>
          </a:prstGeom>
        </p:spPr>
      </p:pic>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1035" b="1012"/>
          <a:stretch/>
        </p:blipFill>
        <p:spPr>
          <a:xfrm>
            <a:off x="1735" y="0"/>
            <a:ext cx="1781068" cy="6858000"/>
          </a:xfrm>
          <a:prstGeom prst="rect">
            <a:avLst/>
          </a:prstGeom>
        </p:spPr>
      </p:pic>
      <p:sp>
        <p:nvSpPr>
          <p:cNvPr id="4" name="Rectangle 3"/>
          <p:cNvSpPr/>
          <p:nvPr/>
        </p:nvSpPr>
        <p:spPr>
          <a:xfrm>
            <a:off x="4548861" y="1373542"/>
            <a:ext cx="3731173" cy="1307471"/>
          </a:xfrm>
          <a:prstGeom prst="rect">
            <a:avLst/>
          </a:prstGeom>
          <a:solidFill>
            <a:srgbClr val="C8DC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ubtitle 2"/>
          <p:cNvSpPr txBox="1">
            <a:spLocks/>
          </p:cNvSpPr>
          <p:nvPr/>
        </p:nvSpPr>
        <p:spPr>
          <a:xfrm>
            <a:off x="1635379" y="1688901"/>
            <a:ext cx="9558138" cy="5169099"/>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8600" dirty="0" smtClean="0">
                <a:solidFill>
                  <a:srgbClr val="0E266E"/>
                </a:solidFill>
                <a:latin typeface="Britannic Bold" panose="020B0903060703020204" pitchFamily="34" charset="0"/>
                <a:ea typeface="Segoe UI Black" panose="020B0A02040204020203" pitchFamily="34" charset="0"/>
                <a:cs typeface="Segoe UI Black" panose="020B0A02040204020203" pitchFamily="34" charset="0"/>
              </a:rPr>
              <a:t>KY File</a:t>
            </a:r>
          </a:p>
          <a:p>
            <a:endParaRPr lang="en-US" sz="1300" dirty="0" smtClean="0">
              <a:latin typeface="Franklin Gothic Demi" panose="020B0703020102020204" pitchFamily="34" charset="0"/>
            </a:endParaRPr>
          </a:p>
          <a:p>
            <a:pPr marL="457200" indent="-457200"/>
            <a:r>
              <a:rPr lang="en-US" dirty="0" smtClean="0">
                <a:latin typeface="Franklin Gothic Demi" panose="020B0703020102020204" pitchFamily="34" charset="0"/>
              </a:rPr>
              <a:t>KY File will be available at </a:t>
            </a:r>
            <a:r>
              <a:rPr lang="en-US" dirty="0" smtClean="0">
                <a:latin typeface="Franklin Gothic Demi" panose="020B0703020102020204" pitchFamily="34" charset="0"/>
                <a:hlinkClick r:id="rId4"/>
              </a:rPr>
              <a:t>www.revenue.ky.gov</a:t>
            </a:r>
            <a:endParaRPr lang="en-US" dirty="0" smtClean="0">
              <a:latin typeface="Franklin Gothic Demi" panose="020B0703020102020204" pitchFamily="34" charset="0"/>
            </a:endParaRPr>
          </a:p>
          <a:p>
            <a:pPr marL="457200" indent="-457200"/>
            <a:r>
              <a:rPr lang="en-US" dirty="0" smtClean="0">
                <a:latin typeface="Franklin Gothic Demi" panose="020B0703020102020204" pitchFamily="34" charset="0"/>
              </a:rPr>
              <a:t>Electronic equivalent of a paper form</a:t>
            </a:r>
          </a:p>
          <a:p>
            <a:pPr marL="457200" indent="-457200"/>
            <a:r>
              <a:rPr lang="en-US" dirty="0" smtClean="0">
                <a:latin typeface="Franklin Gothic Demi" panose="020B0703020102020204" pitchFamily="34" charset="0"/>
              </a:rPr>
              <a:t>Provides basic mathematical and error checks</a:t>
            </a:r>
          </a:p>
          <a:p>
            <a:pPr marL="457200" indent="-457200"/>
            <a:r>
              <a:rPr lang="en-US" dirty="0" smtClean="0">
                <a:latin typeface="Franklin Gothic Demi" panose="020B0703020102020204" pitchFamily="34" charset="0"/>
              </a:rPr>
              <a:t>Does not ask about or explain tax situations</a:t>
            </a:r>
          </a:p>
          <a:p>
            <a:pPr marL="457200" indent="-457200"/>
            <a:r>
              <a:rPr lang="en-US" dirty="0" smtClean="0">
                <a:latin typeface="Franklin Gothic Demi" panose="020B0703020102020204" pitchFamily="34" charset="0"/>
              </a:rPr>
              <a:t>Federal forms should be completed before using KY File</a:t>
            </a:r>
            <a:endParaRPr lang="en-US" sz="2200" dirty="0" smtClean="0">
              <a:latin typeface="Franklin Gothic Demi" panose="020B0703020102020204" pitchFamily="34" charset="0"/>
            </a:endParaRPr>
          </a:p>
          <a:p>
            <a:pPr marL="457200" indent="-457200"/>
            <a:r>
              <a:rPr lang="en-US" dirty="0" smtClean="0">
                <a:latin typeface="Franklin Gothic Demi" panose="020B0703020102020204" pitchFamily="34" charset="0"/>
              </a:rPr>
              <a:t>No Charge = </a:t>
            </a:r>
            <a:r>
              <a:rPr lang="en-US" dirty="0" smtClean="0">
                <a:solidFill>
                  <a:srgbClr val="00B050"/>
                </a:solidFill>
                <a:latin typeface="Franklin Gothic Demi" panose="020B0703020102020204" pitchFamily="34" charset="0"/>
              </a:rPr>
              <a:t>FREE</a:t>
            </a:r>
          </a:p>
          <a:p>
            <a:pPr marL="0" indent="0">
              <a:buNone/>
            </a:pPr>
            <a:endParaRPr lang="en-US" dirty="0" smtClean="0">
              <a:latin typeface="Franklin Gothic Demi" panose="020B0703020102020204" pitchFamily="34" charset="0"/>
            </a:endParaRPr>
          </a:p>
          <a:p>
            <a:pPr marL="0" indent="0">
              <a:buNone/>
            </a:pPr>
            <a:r>
              <a:rPr lang="en-US" dirty="0" smtClean="0">
                <a:latin typeface="Franklin Gothic Demi" panose="020B0703020102020204" pitchFamily="34" charset="0"/>
              </a:rPr>
              <a:t>Watch </a:t>
            </a:r>
            <a:r>
              <a:rPr lang="en-US" dirty="0" smtClean="0">
                <a:latin typeface="Franklin Gothic Demi" panose="020B0703020102020204" pitchFamily="34" charset="0"/>
                <a:hlinkClick r:id="rId4"/>
              </a:rPr>
              <a:t>www.revenue.ky.gov</a:t>
            </a:r>
            <a:r>
              <a:rPr lang="en-US" dirty="0" smtClean="0">
                <a:latin typeface="Franklin Gothic Demi" panose="020B0703020102020204" pitchFamily="34" charset="0"/>
              </a:rPr>
              <a:t> for updates and links for KY File						</a:t>
            </a:r>
            <a:endParaRPr lang="en-US" dirty="0">
              <a:latin typeface="Franklin Gothic Demi" panose="020B0703020102020204" pitchFamily="34" charset="0"/>
            </a:endParaRPr>
          </a:p>
        </p:txBody>
      </p:sp>
    </p:spTree>
    <p:extLst>
      <p:ext uri="{BB962C8B-B14F-4D97-AF65-F5344CB8AC3E}">
        <p14:creationId xmlns:p14="http://schemas.microsoft.com/office/powerpoint/2010/main" val="266612519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12192000" cy="6858000"/>
          </a:xfrm>
          <a:prstGeom prst="rect">
            <a:avLst/>
          </a:prstGeom>
          <a:gradFill flip="none" rotWithShape="1">
            <a:gsLst>
              <a:gs pos="20000">
                <a:schemeClr val="accent1">
                  <a:lumMod val="0"/>
                  <a:lumOff val="100000"/>
                </a:schemeClr>
              </a:gs>
              <a:gs pos="58400">
                <a:schemeClr val="bg1">
                  <a:lumMod val="95000"/>
                </a:schemeClr>
              </a:gs>
              <a:gs pos="100000">
                <a:srgbClr val="ECF2FE"/>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71170" y="365125"/>
            <a:ext cx="9282630" cy="1325563"/>
          </a:xfrm>
        </p:spPr>
        <p:txBody>
          <a:bodyPr/>
          <a:lstStyle/>
          <a:p>
            <a:r>
              <a:rPr lang="en-US" dirty="0" smtClean="0">
                <a:latin typeface="Franklin Gothic Medium" panose="020B0603020102020204" pitchFamily="34" charset="0"/>
              </a:rPr>
              <a:t>Office of Income Taxation</a:t>
            </a:r>
            <a:endParaRPr lang="en-US" dirty="0">
              <a:latin typeface="Franklin Gothic Medium" panose="020B0603020102020204" pitchFamily="34" charset="0"/>
            </a:endParaRPr>
          </a:p>
        </p:txBody>
      </p:sp>
      <p:sp>
        <p:nvSpPr>
          <p:cNvPr id="10" name="Content Placeholder 9"/>
          <p:cNvSpPr>
            <a:spLocks noGrp="1"/>
          </p:cNvSpPr>
          <p:nvPr>
            <p:ph idx="1"/>
          </p:nvPr>
        </p:nvSpPr>
        <p:spPr>
          <a:xfrm>
            <a:off x="1914862" y="1506072"/>
            <a:ext cx="9438938" cy="5113092"/>
          </a:xfrm>
        </p:spPr>
        <p:txBody>
          <a:bodyPr>
            <a:normAutofit fontScale="92500" lnSpcReduction="10000"/>
          </a:bodyPr>
          <a:lstStyle/>
          <a:p>
            <a:r>
              <a:rPr lang="en-US" b="1" u="sng" dirty="0" smtClean="0"/>
              <a:t>Corporate and Pass-through</a:t>
            </a:r>
            <a:r>
              <a:rPr lang="en-US" dirty="0" smtClean="0"/>
              <a:t> </a:t>
            </a:r>
            <a:r>
              <a:rPr lang="en-US" dirty="0"/>
              <a:t>Forms Changes:</a:t>
            </a:r>
          </a:p>
          <a:p>
            <a:pPr lvl="1"/>
            <a:r>
              <a:rPr lang="en-US" i="1" dirty="0" smtClean="0"/>
              <a:t>New</a:t>
            </a:r>
            <a:r>
              <a:rPr lang="en-US" b="1" dirty="0" smtClean="0"/>
              <a:t> Form 720U </a:t>
            </a:r>
            <a:r>
              <a:rPr lang="en-US" dirty="0" smtClean="0"/>
              <a:t>– Kentucky Unitary Combined Corporation Income Tax and LLET Return</a:t>
            </a:r>
          </a:p>
          <a:p>
            <a:pPr lvl="2"/>
            <a:r>
              <a:rPr lang="en-US" dirty="0" smtClean="0"/>
              <a:t>Supporting </a:t>
            </a:r>
            <a:r>
              <a:rPr lang="en-US" b="1" dirty="0" smtClean="0"/>
              <a:t>Schedules U1 </a:t>
            </a:r>
            <a:r>
              <a:rPr lang="en-US" dirty="0" smtClean="0"/>
              <a:t>through </a:t>
            </a:r>
            <a:r>
              <a:rPr lang="en-US" b="1" dirty="0" smtClean="0"/>
              <a:t>U10</a:t>
            </a:r>
          </a:p>
          <a:p>
            <a:pPr lvl="1"/>
            <a:r>
              <a:rPr lang="en-US" i="1" dirty="0" smtClean="0"/>
              <a:t>New</a:t>
            </a:r>
            <a:r>
              <a:rPr lang="en-US" b="1" dirty="0" smtClean="0"/>
              <a:t> Form 722 </a:t>
            </a:r>
            <a:r>
              <a:rPr lang="en-US" dirty="0" smtClean="0"/>
              <a:t>– Election to File Consolidated Kentucky Corporation Income and Limited Liability Entity Tax Return</a:t>
            </a:r>
          </a:p>
          <a:p>
            <a:pPr lvl="1"/>
            <a:r>
              <a:rPr lang="en-US" dirty="0"/>
              <a:t>Revised </a:t>
            </a:r>
            <a:r>
              <a:rPr lang="en-US" b="1" dirty="0" smtClean="0"/>
              <a:t>Schedule KNOL - </a:t>
            </a:r>
            <a:r>
              <a:rPr lang="en-US" dirty="0" smtClean="0"/>
              <a:t>To </a:t>
            </a:r>
            <a:r>
              <a:rPr lang="en-US" dirty="0"/>
              <a:t>track </a:t>
            </a:r>
            <a:r>
              <a:rPr lang="en-US" dirty="0" smtClean="0"/>
              <a:t>NOL and </a:t>
            </a:r>
            <a:r>
              <a:rPr lang="en-US" dirty="0"/>
              <a:t>apply the 80% limitation</a:t>
            </a:r>
          </a:p>
          <a:p>
            <a:pPr lvl="1"/>
            <a:r>
              <a:rPr lang="en-US" dirty="0" smtClean="0"/>
              <a:t>Revised </a:t>
            </a:r>
            <a:r>
              <a:rPr lang="en-US" b="1" dirty="0" smtClean="0"/>
              <a:t>Forms 2220-K</a:t>
            </a:r>
            <a:r>
              <a:rPr lang="en-US" dirty="0" smtClean="0"/>
              <a:t> and </a:t>
            </a:r>
            <a:r>
              <a:rPr lang="en-US" b="1" dirty="0" smtClean="0"/>
              <a:t>720ES</a:t>
            </a:r>
            <a:r>
              <a:rPr lang="en-US" dirty="0" smtClean="0"/>
              <a:t> – to follow federal rules &amp; addition to tax penalty</a:t>
            </a:r>
          </a:p>
          <a:p>
            <a:pPr lvl="1"/>
            <a:r>
              <a:rPr lang="en-US" dirty="0"/>
              <a:t>Revised </a:t>
            </a:r>
            <a:r>
              <a:rPr lang="en-US" b="1" dirty="0" smtClean="0"/>
              <a:t>Forms </a:t>
            </a:r>
            <a:r>
              <a:rPr lang="en-US" b="1" dirty="0"/>
              <a:t>725, 725–EZ, and 765 - </a:t>
            </a:r>
            <a:r>
              <a:rPr lang="en-US" dirty="0"/>
              <a:t>Updated to include </a:t>
            </a:r>
            <a:r>
              <a:rPr lang="en-US" dirty="0" smtClean="0"/>
              <a:t>income tax </a:t>
            </a:r>
            <a:r>
              <a:rPr lang="en-US" dirty="0"/>
              <a:t>payment </a:t>
            </a:r>
            <a:r>
              <a:rPr lang="en-US" dirty="0" smtClean="0"/>
              <a:t>summary for companies with tax credits that require income tax paid at entity level</a:t>
            </a:r>
          </a:p>
          <a:p>
            <a:r>
              <a:rPr lang="en-US" b="1" u="sng" dirty="0" smtClean="0"/>
              <a:t>Other</a:t>
            </a:r>
            <a:r>
              <a:rPr lang="en-US" dirty="0" smtClean="0"/>
              <a:t> </a:t>
            </a:r>
            <a:r>
              <a:rPr lang="en-US" dirty="0"/>
              <a:t>Forms Changes </a:t>
            </a:r>
            <a:endParaRPr lang="en-US" dirty="0" smtClean="0"/>
          </a:p>
          <a:p>
            <a:pPr lvl="1"/>
            <a:r>
              <a:rPr lang="en-US" b="1" dirty="0" smtClean="0"/>
              <a:t>KIRA–SP</a:t>
            </a:r>
            <a:r>
              <a:rPr lang="en-US" b="1" dirty="0"/>
              <a:t>, KJDA–SP, KJRA–SP, </a:t>
            </a:r>
            <a:r>
              <a:rPr lang="en-US" dirty="0"/>
              <a:t>and</a:t>
            </a:r>
            <a:r>
              <a:rPr lang="en-US" b="1" dirty="0"/>
              <a:t> </a:t>
            </a:r>
            <a:r>
              <a:rPr lang="en-US" b="1" dirty="0" smtClean="0"/>
              <a:t>KBI–SP </a:t>
            </a:r>
            <a:r>
              <a:rPr lang="en-US" dirty="0" smtClean="0"/>
              <a:t>updated to include         local wage assessments claimed</a:t>
            </a:r>
          </a:p>
          <a:p>
            <a:pPr lvl="1"/>
            <a:endParaRPr lang="en-US" dirty="0" smtClean="0"/>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27586" y="5227756"/>
            <a:ext cx="1512013" cy="1517493"/>
          </a:xfrm>
          <a:prstGeom prst="rect">
            <a:avLst/>
          </a:prstGeom>
        </p:spPr>
      </p:pic>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1035" b="1012"/>
          <a:stretch/>
        </p:blipFill>
        <p:spPr>
          <a:xfrm>
            <a:off x="1735" y="0"/>
            <a:ext cx="1781068" cy="6858000"/>
          </a:xfrm>
          <a:prstGeom prst="rect">
            <a:avLst/>
          </a:prstGeom>
        </p:spPr>
      </p:pic>
    </p:spTree>
    <p:extLst>
      <p:ext uri="{BB962C8B-B14F-4D97-AF65-F5344CB8AC3E}">
        <p14:creationId xmlns:p14="http://schemas.microsoft.com/office/powerpoint/2010/main" val="310792253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203198"/>
            <a:ext cx="12192000" cy="1041830"/>
          </a:xfrm>
          <a:prstGeom prst="rect">
            <a:avLst/>
          </a:prstGeom>
          <a:solidFill>
            <a:srgbClr val="0E2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866271" y="318610"/>
            <a:ext cx="10896599" cy="759585"/>
          </a:xfrm>
        </p:spPr>
        <p:txBody>
          <a:bodyPr>
            <a:normAutofit/>
          </a:bodyPr>
          <a:lstStyle/>
          <a:p>
            <a:pPr algn="l"/>
            <a:r>
              <a:rPr lang="en-US" sz="3700" dirty="0" smtClean="0">
                <a:solidFill>
                  <a:schemeClr val="bg1"/>
                </a:solidFill>
                <a:latin typeface="Franklin Gothic Demi" panose="020B0703020102020204" pitchFamily="34" charset="0"/>
              </a:rPr>
              <a:t>Form 722</a:t>
            </a:r>
            <a:endParaRPr lang="en-US" sz="3700" dirty="0">
              <a:solidFill>
                <a:schemeClr val="bg1"/>
              </a:solidFill>
              <a:latin typeface="Franklin Gothic Demi" panose="020B0703020102020204" pitchFamily="34" charset="0"/>
            </a:endParaRPr>
          </a:p>
        </p:txBody>
      </p:sp>
      <p:sp>
        <p:nvSpPr>
          <p:cNvPr id="3" name="Subtitle 2"/>
          <p:cNvSpPr>
            <a:spLocks noGrp="1"/>
          </p:cNvSpPr>
          <p:nvPr>
            <p:ph type="subTitle" idx="1"/>
          </p:nvPr>
        </p:nvSpPr>
        <p:spPr>
          <a:xfrm>
            <a:off x="844554" y="1505361"/>
            <a:ext cx="3979694" cy="4465329"/>
          </a:xfrm>
        </p:spPr>
        <p:txBody>
          <a:bodyPr>
            <a:normAutofit/>
          </a:bodyPr>
          <a:lstStyle/>
          <a:p>
            <a:pPr marL="342900" indent="-342900" algn="l">
              <a:buFont typeface="Arial" panose="020B0604020202020204" pitchFamily="34" charset="0"/>
              <a:buChar char="•"/>
            </a:pPr>
            <a:r>
              <a:rPr lang="en-US" sz="2200" dirty="0" smtClean="0">
                <a:latin typeface="Franklin Gothic Demi" panose="020B0703020102020204" pitchFamily="34" charset="0"/>
              </a:rPr>
              <a:t>Election to File Consolidated Kentucky Corporation Income and Limited Liability Entity Tax Return</a:t>
            </a:r>
          </a:p>
          <a:p>
            <a:pPr marL="800100" lvl="1" indent="-342900" algn="l">
              <a:buFont typeface="Arial" panose="020B0604020202020204" pitchFamily="34" charset="0"/>
              <a:buChar char="•"/>
            </a:pPr>
            <a:r>
              <a:rPr lang="en-US" dirty="0" smtClean="0"/>
              <a:t>The </a:t>
            </a:r>
            <a:r>
              <a:rPr lang="en-US" dirty="0"/>
              <a:t>initial election must be made on this form and submitted to the Department of Revenue attached to the return on or before the due date of the return, including extensions, for the first taxable year for which the election is made. </a:t>
            </a:r>
            <a:endParaRPr lang="en-US" sz="1800" dirty="0" smtClean="0">
              <a:latin typeface="Franklin Gothic Demi" panose="020B0703020102020204" pitchFamily="34" charset="0"/>
            </a:endParaRPr>
          </a:p>
        </p:txBody>
      </p:sp>
      <p:sp>
        <p:nvSpPr>
          <p:cNvPr id="13" name="Rectangle 12"/>
          <p:cNvSpPr/>
          <p:nvPr/>
        </p:nvSpPr>
        <p:spPr>
          <a:xfrm>
            <a:off x="0" y="6713624"/>
            <a:ext cx="12192000" cy="45720"/>
          </a:xfrm>
          <a:prstGeom prst="rect">
            <a:avLst/>
          </a:prstGeom>
          <a:solidFill>
            <a:srgbClr val="0E2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27586" y="5227756"/>
            <a:ext cx="1512013" cy="1517493"/>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38189" y="294455"/>
            <a:ext cx="4960267" cy="6419169"/>
          </a:xfrm>
          <a:prstGeom prst="rect">
            <a:avLst/>
          </a:prstGeom>
        </p:spPr>
      </p:pic>
    </p:spTree>
    <p:extLst>
      <p:ext uri="{BB962C8B-B14F-4D97-AF65-F5344CB8AC3E}">
        <p14:creationId xmlns:p14="http://schemas.microsoft.com/office/powerpoint/2010/main" val="289364601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66271" y="318610"/>
            <a:ext cx="10896599" cy="759585"/>
          </a:xfrm>
        </p:spPr>
        <p:txBody>
          <a:bodyPr>
            <a:normAutofit/>
          </a:bodyPr>
          <a:lstStyle/>
          <a:p>
            <a:pPr algn="l"/>
            <a:r>
              <a:rPr lang="en-US" sz="4400" dirty="0">
                <a:solidFill>
                  <a:schemeClr val="bg1"/>
                </a:solidFill>
                <a:latin typeface="Franklin Gothic Demi" panose="020B0703020102020204" pitchFamily="34" charset="0"/>
              </a:rPr>
              <a:t>Office of Tax Policy and Regulation</a:t>
            </a:r>
          </a:p>
        </p:txBody>
      </p:sp>
      <p:sp>
        <p:nvSpPr>
          <p:cNvPr id="13" name="Rectangle 12"/>
          <p:cNvSpPr/>
          <p:nvPr/>
        </p:nvSpPr>
        <p:spPr>
          <a:xfrm>
            <a:off x="0" y="6713624"/>
            <a:ext cx="12192000" cy="45720"/>
          </a:xfrm>
          <a:prstGeom prst="rect">
            <a:avLst/>
          </a:prstGeom>
          <a:solidFill>
            <a:srgbClr val="0E2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429130" y="6214275"/>
            <a:ext cx="12192000" cy="523220"/>
          </a:xfrm>
          <a:prstGeom prst="rect">
            <a:avLst/>
          </a:prstGeom>
          <a:noFill/>
        </p:spPr>
        <p:txBody>
          <a:bodyPr wrap="square" rtlCol="0">
            <a:spAutoFit/>
          </a:bodyPr>
          <a:lstStyle/>
          <a:p>
            <a:pPr algn="ctr"/>
            <a:r>
              <a:rPr lang="en-US" sz="2800" b="1" dirty="0">
                <a:hlinkClick r:id="rId2"/>
              </a:rPr>
              <a:t>https://revenue.ky.gov/Business/Pages/Inventory-Tax-Credit.aspx</a:t>
            </a:r>
            <a:endParaRPr lang="en-US" sz="2400" b="1" dirty="0" smtClean="0">
              <a:solidFill>
                <a:srgbClr val="242F6B"/>
              </a:solidFill>
              <a:latin typeface="Franklin Gothic Demi" panose="020B0703020102020204" pitchFamily="34" charset="0"/>
            </a:endParaRPr>
          </a:p>
        </p:txBody>
      </p:sp>
      <p:pic>
        <p:nvPicPr>
          <p:cNvPr id="6" name="Picture 5"/>
          <p:cNvPicPr>
            <a:picLocks noChangeAspect="1"/>
          </p:cNvPicPr>
          <p:nvPr/>
        </p:nvPicPr>
        <p:blipFill>
          <a:blip r:embed="rId3"/>
          <a:stretch>
            <a:fillRect/>
          </a:stretch>
        </p:blipFill>
        <p:spPr>
          <a:xfrm>
            <a:off x="713869" y="195365"/>
            <a:ext cx="10636301" cy="5715027"/>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27586" y="5227756"/>
            <a:ext cx="1512013" cy="1517493"/>
          </a:xfrm>
          <a:prstGeom prst="rect">
            <a:avLst/>
          </a:prstGeom>
        </p:spPr>
      </p:pic>
      <p:sp>
        <p:nvSpPr>
          <p:cNvPr id="7" name="Left Arrow 6"/>
          <p:cNvSpPr/>
          <p:nvPr/>
        </p:nvSpPr>
        <p:spPr>
          <a:xfrm rot="19675707">
            <a:off x="10216216" y="2451994"/>
            <a:ext cx="1617939" cy="553890"/>
          </a:xfrm>
          <a:prstGeom prst="lef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75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7"/>
                                        </p:tgtEl>
                                      </p:cBhvr>
                                    </p:animEffect>
                                    <p:animScale>
                                      <p:cBhvr>
                                        <p:cTn id="7" dur="25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66271" y="318610"/>
            <a:ext cx="10896599" cy="759585"/>
          </a:xfrm>
        </p:spPr>
        <p:txBody>
          <a:bodyPr>
            <a:normAutofit/>
          </a:bodyPr>
          <a:lstStyle/>
          <a:p>
            <a:pPr algn="l"/>
            <a:r>
              <a:rPr lang="en-US" sz="4400" dirty="0">
                <a:solidFill>
                  <a:schemeClr val="bg1"/>
                </a:solidFill>
                <a:latin typeface="Franklin Gothic Demi" panose="020B0703020102020204" pitchFamily="34" charset="0"/>
              </a:rPr>
              <a:t>Office of Tax Policy and Regulation</a:t>
            </a:r>
          </a:p>
        </p:txBody>
      </p:sp>
      <p:sp>
        <p:nvSpPr>
          <p:cNvPr id="13" name="Rectangle 12"/>
          <p:cNvSpPr/>
          <p:nvPr/>
        </p:nvSpPr>
        <p:spPr>
          <a:xfrm>
            <a:off x="0" y="6713624"/>
            <a:ext cx="12192000" cy="45720"/>
          </a:xfrm>
          <a:prstGeom prst="rect">
            <a:avLst/>
          </a:prstGeom>
          <a:solidFill>
            <a:srgbClr val="0E2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429130" y="6214275"/>
            <a:ext cx="12192000" cy="523220"/>
          </a:xfrm>
          <a:prstGeom prst="rect">
            <a:avLst/>
          </a:prstGeom>
          <a:noFill/>
        </p:spPr>
        <p:txBody>
          <a:bodyPr wrap="square" rtlCol="0">
            <a:spAutoFit/>
          </a:bodyPr>
          <a:lstStyle/>
          <a:p>
            <a:pPr algn="ctr"/>
            <a:r>
              <a:rPr lang="en-US" sz="2800" b="1" dirty="0">
                <a:hlinkClick r:id="rId2"/>
              </a:rPr>
              <a:t>https://revenue.ky.gov/Business/Pages/Inventory-Tax-Credit.aspx</a:t>
            </a:r>
            <a:endParaRPr lang="en-US" sz="2400" b="1" dirty="0" smtClean="0">
              <a:solidFill>
                <a:srgbClr val="242F6B"/>
              </a:solidFill>
              <a:latin typeface="Franklin Gothic Demi" panose="020B0703020102020204" pitchFamily="34" charset="0"/>
            </a:endParaRP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27586" y="5227756"/>
            <a:ext cx="1512013" cy="1517493"/>
          </a:xfrm>
          <a:prstGeom prst="rect">
            <a:avLst/>
          </a:prstGeom>
        </p:spPr>
      </p:pic>
      <p:pic>
        <p:nvPicPr>
          <p:cNvPr id="3" name="Picture 2"/>
          <p:cNvPicPr>
            <a:picLocks noChangeAspect="1"/>
          </p:cNvPicPr>
          <p:nvPr/>
        </p:nvPicPr>
        <p:blipFill>
          <a:blip r:embed="rId4"/>
          <a:stretch>
            <a:fillRect/>
          </a:stretch>
        </p:blipFill>
        <p:spPr>
          <a:xfrm>
            <a:off x="1545511" y="248358"/>
            <a:ext cx="8512890" cy="5972005"/>
          </a:xfrm>
          <a:prstGeom prst="rect">
            <a:avLst/>
          </a:prstGeom>
        </p:spPr>
      </p:pic>
    </p:spTree>
    <p:extLst>
      <p:ext uri="{BB962C8B-B14F-4D97-AF65-F5344CB8AC3E}">
        <p14:creationId xmlns:p14="http://schemas.microsoft.com/office/powerpoint/2010/main" val="75044807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66271" y="318610"/>
            <a:ext cx="10896599" cy="759585"/>
          </a:xfrm>
        </p:spPr>
        <p:txBody>
          <a:bodyPr>
            <a:normAutofit/>
          </a:bodyPr>
          <a:lstStyle/>
          <a:p>
            <a:pPr algn="l"/>
            <a:r>
              <a:rPr lang="en-US" sz="4400" dirty="0">
                <a:solidFill>
                  <a:schemeClr val="bg1"/>
                </a:solidFill>
                <a:latin typeface="Franklin Gothic Demi" panose="020B0703020102020204" pitchFamily="34" charset="0"/>
              </a:rPr>
              <a:t>Office of Tax Policy and Regulation</a:t>
            </a:r>
          </a:p>
        </p:txBody>
      </p:sp>
      <p:sp>
        <p:nvSpPr>
          <p:cNvPr id="13" name="Rectangle 12"/>
          <p:cNvSpPr/>
          <p:nvPr/>
        </p:nvSpPr>
        <p:spPr>
          <a:xfrm>
            <a:off x="0" y="6713624"/>
            <a:ext cx="12192000" cy="45720"/>
          </a:xfrm>
          <a:prstGeom prst="rect">
            <a:avLst/>
          </a:prstGeom>
          <a:solidFill>
            <a:srgbClr val="0E2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429130" y="6214275"/>
            <a:ext cx="12192000" cy="523220"/>
          </a:xfrm>
          <a:prstGeom prst="rect">
            <a:avLst/>
          </a:prstGeom>
          <a:noFill/>
        </p:spPr>
        <p:txBody>
          <a:bodyPr wrap="square" rtlCol="0">
            <a:spAutoFit/>
          </a:bodyPr>
          <a:lstStyle/>
          <a:p>
            <a:pPr algn="ctr"/>
            <a:r>
              <a:rPr lang="en-US" sz="2800" b="1" dirty="0">
                <a:hlinkClick r:id="rId2"/>
              </a:rPr>
              <a:t>https://revenue.ky.gov/Business/Pages/Inventory-Tax-Credit.aspx</a:t>
            </a:r>
            <a:endParaRPr lang="en-US" sz="2400" b="1" dirty="0" smtClean="0">
              <a:solidFill>
                <a:srgbClr val="242F6B"/>
              </a:solidFill>
              <a:latin typeface="Franklin Gothic Demi" panose="020B0703020102020204" pitchFamily="34" charset="0"/>
            </a:endParaRP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27586" y="5227756"/>
            <a:ext cx="1512013" cy="1517493"/>
          </a:xfrm>
          <a:prstGeom prst="rect">
            <a:avLst/>
          </a:prstGeom>
        </p:spPr>
      </p:pic>
      <p:pic>
        <p:nvPicPr>
          <p:cNvPr id="2050" name="Picture 2" descr="InfoGraphicForInventoryTaxCredit.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2192" y="167051"/>
            <a:ext cx="8943203" cy="5797550"/>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txBox="1">
            <a:spLocks/>
          </p:cNvSpPr>
          <p:nvPr/>
        </p:nvSpPr>
        <p:spPr>
          <a:xfrm>
            <a:off x="7448550" y="344851"/>
            <a:ext cx="4314320" cy="2720975"/>
          </a:xfrm>
          <a:prstGeom prst="rect">
            <a:avLst/>
          </a:prstGeom>
        </p:spPr>
        <p:txBody>
          <a:bodyPr vert="horz" lIns="91440" tIns="45720" rIns="91440" bIns="45720" rtlCol="0" anchor="b">
            <a:normAutofit fontScale="7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dirty="0" smtClean="0">
                <a:latin typeface="Franklin Gothic Medium" panose="020B0603020102020204" pitchFamily="34" charset="0"/>
              </a:rPr>
              <a:t>How the Inventory Tax  Credit </a:t>
            </a:r>
            <a:r>
              <a:rPr lang="en-US" dirty="0">
                <a:latin typeface="Franklin Gothic Medium" panose="020B0603020102020204" pitchFamily="34" charset="0"/>
              </a:rPr>
              <a:t>F</a:t>
            </a:r>
            <a:r>
              <a:rPr lang="en-US" dirty="0" smtClean="0">
                <a:latin typeface="Franklin Gothic Medium" panose="020B0603020102020204" pitchFamily="34" charset="0"/>
              </a:rPr>
              <a:t>lows on Tax Forms &amp; Schedules </a:t>
            </a:r>
            <a:endParaRPr lang="en-US" dirty="0">
              <a:latin typeface="Franklin Gothic Medium" panose="020B0603020102020204" pitchFamily="34" charset="0"/>
            </a:endParaRPr>
          </a:p>
        </p:txBody>
      </p:sp>
    </p:spTree>
    <p:extLst>
      <p:ext uri="{BB962C8B-B14F-4D97-AF65-F5344CB8AC3E}">
        <p14:creationId xmlns:p14="http://schemas.microsoft.com/office/powerpoint/2010/main" val="7529196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9743"/>
            <a:ext cx="12192000" cy="6858000"/>
          </a:xfrm>
          <a:prstGeom prst="rect">
            <a:avLst/>
          </a:prstGeom>
          <a:gradFill flip="none" rotWithShape="1">
            <a:gsLst>
              <a:gs pos="20000">
                <a:schemeClr val="accent1">
                  <a:lumMod val="0"/>
                  <a:lumOff val="100000"/>
                </a:schemeClr>
              </a:gs>
              <a:gs pos="58400">
                <a:schemeClr val="bg1">
                  <a:lumMod val="95000"/>
                </a:schemeClr>
              </a:gs>
              <a:gs pos="100000">
                <a:srgbClr val="ECF2FE"/>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9"/>
          <p:cNvSpPr>
            <a:spLocks noGrp="1"/>
          </p:cNvSpPr>
          <p:nvPr>
            <p:ph idx="1"/>
          </p:nvPr>
        </p:nvSpPr>
        <p:spPr>
          <a:xfrm>
            <a:off x="2459501" y="2287788"/>
            <a:ext cx="7193973" cy="4293652"/>
          </a:xfrm>
        </p:spPr>
        <p:txBody>
          <a:bodyPr/>
          <a:lstStyle/>
          <a:p>
            <a:pPr marL="0" indent="0" algn="ctr">
              <a:buNone/>
            </a:pPr>
            <a:r>
              <a:rPr lang="en-US" sz="3600" b="1" dirty="0" smtClean="0">
                <a:latin typeface="Franklin Gothic Medium" panose="020B0603020102020204" pitchFamily="34" charset="0"/>
              </a:rPr>
              <a:t>Jeremy Simpson</a:t>
            </a:r>
            <a:endParaRPr lang="en-US" sz="3600" b="1" dirty="0">
              <a:latin typeface="Franklin Gothic Medium" panose="020B0603020102020204" pitchFamily="34" charset="0"/>
            </a:endParaRPr>
          </a:p>
          <a:p>
            <a:pPr marL="0" indent="0" algn="ctr">
              <a:buNone/>
            </a:pPr>
            <a:r>
              <a:rPr lang="en-US" sz="3200" dirty="0" smtClean="0">
                <a:latin typeface="Franklin Gothic Medium" panose="020B0603020102020204" pitchFamily="34" charset="0"/>
              </a:rPr>
              <a:t>Taxpayer Ombudsman</a:t>
            </a:r>
          </a:p>
          <a:p>
            <a:pPr marL="0" indent="0" algn="ctr">
              <a:buNone/>
            </a:pPr>
            <a:endParaRPr lang="en-US" sz="3600" dirty="0">
              <a:latin typeface="Franklin Gothic Medium" panose="020B0603020102020204" pitchFamily="34" charset="0"/>
            </a:endParaRPr>
          </a:p>
          <a:p>
            <a:pPr marL="0" indent="0" algn="ctr">
              <a:buNone/>
            </a:pPr>
            <a:r>
              <a:rPr lang="en-US" sz="3600" b="1" dirty="0" smtClean="0">
                <a:latin typeface="Franklin Gothic Medium" panose="020B0603020102020204" pitchFamily="34" charset="0"/>
              </a:rPr>
              <a:t>Jessica S. Honican, CPA</a:t>
            </a:r>
            <a:r>
              <a:rPr lang="en-US" sz="3600" dirty="0" smtClean="0">
                <a:latin typeface="Franklin Gothic Medium" panose="020B0603020102020204" pitchFamily="34" charset="0"/>
              </a:rPr>
              <a:t> </a:t>
            </a:r>
          </a:p>
          <a:p>
            <a:pPr marL="0" indent="0" algn="ctr">
              <a:buNone/>
            </a:pPr>
            <a:r>
              <a:rPr lang="en-US" sz="3200" dirty="0" smtClean="0">
                <a:latin typeface="Franklin Gothic Medium" panose="020B0603020102020204" pitchFamily="34" charset="0"/>
              </a:rPr>
              <a:t>Director of Corporation Tax Division</a:t>
            </a:r>
          </a:p>
          <a:p>
            <a:pPr marL="0" indent="0">
              <a:buNone/>
            </a:pPr>
            <a:endParaRPr lang="en-US" sz="2400" dirty="0" smtClean="0">
              <a:latin typeface="Franklin Gothic Medium" panose="020B0603020102020204" pitchFamily="34" charset="0"/>
            </a:endParaRPr>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27586" y="5227756"/>
            <a:ext cx="1512013" cy="1517493"/>
          </a:xfrm>
          <a:prstGeom prst="rect">
            <a:avLst/>
          </a:prstGeom>
        </p:spPr>
      </p:pic>
      <p:sp>
        <p:nvSpPr>
          <p:cNvPr id="7" name="Rectangle 6"/>
          <p:cNvSpPr/>
          <p:nvPr/>
        </p:nvSpPr>
        <p:spPr>
          <a:xfrm>
            <a:off x="-79022" y="310779"/>
            <a:ext cx="12271021" cy="926421"/>
          </a:xfrm>
          <a:prstGeom prst="rect">
            <a:avLst/>
          </a:prstGeom>
          <a:solidFill>
            <a:srgbClr val="0E2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smtClean="0"/>
              <a:t>INTRODUCTIONS</a:t>
            </a:r>
            <a:endParaRPr lang="en-US" sz="6000" b="1" dirty="0"/>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1035" b="1012"/>
          <a:stretch/>
        </p:blipFill>
        <p:spPr>
          <a:xfrm>
            <a:off x="-79022" y="0"/>
            <a:ext cx="1781068" cy="6858000"/>
          </a:xfrm>
          <a:prstGeom prst="rect">
            <a:avLst/>
          </a:prstGeom>
        </p:spPr>
      </p:pic>
    </p:spTree>
    <p:extLst>
      <p:ext uri="{BB962C8B-B14F-4D97-AF65-F5344CB8AC3E}">
        <p14:creationId xmlns:p14="http://schemas.microsoft.com/office/powerpoint/2010/main" val="100861706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203198"/>
            <a:ext cx="12192000" cy="1041830"/>
          </a:xfrm>
          <a:prstGeom prst="rect">
            <a:avLst/>
          </a:prstGeom>
          <a:solidFill>
            <a:srgbClr val="0E2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866271" y="318610"/>
            <a:ext cx="10896599" cy="759585"/>
          </a:xfrm>
        </p:spPr>
        <p:txBody>
          <a:bodyPr>
            <a:normAutofit/>
          </a:bodyPr>
          <a:lstStyle/>
          <a:p>
            <a:pPr algn="l"/>
            <a:r>
              <a:rPr lang="en-US" sz="4400" dirty="0">
                <a:solidFill>
                  <a:schemeClr val="bg1"/>
                </a:solidFill>
                <a:latin typeface="Franklin Gothic Demi" panose="020B0703020102020204" pitchFamily="34" charset="0"/>
              </a:rPr>
              <a:t>Office of </a:t>
            </a:r>
            <a:r>
              <a:rPr lang="en-US" sz="4400" dirty="0" smtClean="0">
                <a:solidFill>
                  <a:schemeClr val="bg1"/>
                </a:solidFill>
                <a:latin typeface="Franklin Gothic Demi" panose="020B0703020102020204" pitchFamily="34" charset="0"/>
              </a:rPr>
              <a:t>Field Operations</a:t>
            </a:r>
            <a:endParaRPr lang="en-US" sz="4400" dirty="0">
              <a:solidFill>
                <a:schemeClr val="bg1"/>
              </a:solidFill>
              <a:latin typeface="Franklin Gothic Demi" panose="020B0703020102020204" pitchFamily="34" charset="0"/>
            </a:endParaRPr>
          </a:p>
        </p:txBody>
      </p:sp>
      <p:sp>
        <p:nvSpPr>
          <p:cNvPr id="3" name="Subtitle 2"/>
          <p:cNvSpPr>
            <a:spLocks noGrp="1"/>
          </p:cNvSpPr>
          <p:nvPr>
            <p:ph type="subTitle" idx="1"/>
          </p:nvPr>
        </p:nvSpPr>
        <p:spPr>
          <a:xfrm>
            <a:off x="866270" y="1652504"/>
            <a:ext cx="9661315" cy="4465329"/>
          </a:xfrm>
        </p:spPr>
        <p:txBody>
          <a:bodyPr>
            <a:noAutofit/>
          </a:bodyPr>
          <a:lstStyle/>
          <a:p>
            <a:pPr marL="338138" indent="-338138" algn="l">
              <a:buFont typeface="Arial" panose="020B0604020202020204" pitchFamily="34" charset="0"/>
              <a:buChar char="•"/>
            </a:pPr>
            <a:r>
              <a:rPr lang="en-US" sz="2800" b="1" dirty="0" smtClean="0"/>
              <a:t>Recordkeeping Reminder</a:t>
            </a:r>
          </a:p>
          <a:p>
            <a:pPr marL="338138" indent="-338138" algn="l">
              <a:buFont typeface="Arial" panose="020B0604020202020204" pitchFamily="34" charset="0"/>
              <a:buChar char="•"/>
            </a:pPr>
            <a:r>
              <a:rPr lang="en-US" sz="2800" b="1" dirty="0" smtClean="0"/>
              <a:t>Sales &amp; Use Tax:  Certain services subject to tax under HB487</a:t>
            </a:r>
          </a:p>
          <a:p>
            <a:pPr marL="795338" lvl="1" indent="-338138" algn="l">
              <a:buFont typeface="Arial" panose="020B0604020202020204" pitchFamily="34" charset="0"/>
              <a:buChar char="•"/>
            </a:pPr>
            <a:r>
              <a:rPr lang="en-US" sz="2400" dirty="0" smtClean="0"/>
              <a:t>Resource: </a:t>
            </a:r>
            <a:r>
              <a:rPr lang="en-US" sz="2400" dirty="0" smtClean="0">
                <a:hlinkClick r:id="rId2"/>
              </a:rPr>
              <a:t>www.taxanswers.ky.gov</a:t>
            </a:r>
            <a:r>
              <a:rPr lang="en-US" sz="2400" dirty="0" smtClean="0"/>
              <a:t>  </a:t>
            </a:r>
          </a:p>
          <a:p>
            <a:pPr marL="338138" indent="-338138" algn="l">
              <a:buFont typeface="Arial" panose="020B0604020202020204" pitchFamily="34" charset="0"/>
              <a:buChar char="•"/>
            </a:pPr>
            <a:r>
              <a:rPr lang="en-US" sz="2800" b="1" dirty="0" smtClean="0"/>
              <a:t>Tangible Property Tax:  </a:t>
            </a:r>
          </a:p>
          <a:p>
            <a:pPr marL="795338" lvl="1" indent="-338138" algn="l">
              <a:buFont typeface="Arial" panose="020B0604020202020204" pitchFamily="34" charset="0"/>
              <a:buChar char="•"/>
            </a:pPr>
            <a:r>
              <a:rPr lang="en-US" sz="2400" dirty="0" smtClean="0"/>
              <a:t>Compliance reviews (non-filers / tangible property tax returns not matching income tax returns)</a:t>
            </a:r>
          </a:p>
          <a:p>
            <a:pPr marL="338138" indent="-338138" algn="l">
              <a:buFont typeface="Arial" panose="020B0604020202020204" pitchFamily="34" charset="0"/>
              <a:buChar char="•"/>
            </a:pPr>
            <a:r>
              <a:rPr lang="en-US" sz="2800" b="1" dirty="0" smtClean="0"/>
              <a:t>Corporate Income Tax</a:t>
            </a:r>
          </a:p>
          <a:p>
            <a:pPr marL="795338" lvl="1" indent="-338138" algn="l">
              <a:buFont typeface="Arial" panose="020B0604020202020204" pitchFamily="34" charset="0"/>
              <a:buChar char="•"/>
            </a:pPr>
            <a:r>
              <a:rPr lang="en-US" sz="2400" dirty="0" smtClean="0"/>
              <a:t>Related Party Expenses &amp; Net Operating Losses</a:t>
            </a:r>
            <a:endParaRPr lang="en-US" sz="2400" dirty="0"/>
          </a:p>
          <a:p>
            <a:pPr marL="338138" indent="-338138" algn="l">
              <a:buFont typeface="Arial" panose="020B0604020202020204" pitchFamily="34" charset="0"/>
              <a:buChar char="•"/>
            </a:pPr>
            <a:r>
              <a:rPr lang="en-US" sz="2800" b="1" dirty="0" smtClean="0"/>
              <a:t>Individual Income Tax</a:t>
            </a:r>
          </a:p>
          <a:p>
            <a:pPr marL="795338" lvl="1" indent="-338138" algn="l">
              <a:buFont typeface="Arial" panose="020B0604020202020204" pitchFamily="34" charset="0"/>
              <a:buChar char="•"/>
            </a:pPr>
            <a:r>
              <a:rPr lang="en-US" sz="2400" dirty="0"/>
              <a:t>Activities </a:t>
            </a:r>
            <a:r>
              <a:rPr lang="en-US" sz="2400" dirty="0" smtClean="0"/>
              <a:t>not engaged </a:t>
            </a:r>
            <a:r>
              <a:rPr lang="en-US" sz="2400" dirty="0"/>
              <a:t>in </a:t>
            </a:r>
            <a:r>
              <a:rPr lang="en-US" sz="2400" dirty="0" smtClean="0"/>
              <a:t>for profit</a:t>
            </a:r>
          </a:p>
        </p:txBody>
      </p:sp>
      <p:sp>
        <p:nvSpPr>
          <p:cNvPr id="13" name="Rectangle 12"/>
          <p:cNvSpPr/>
          <p:nvPr/>
        </p:nvSpPr>
        <p:spPr>
          <a:xfrm>
            <a:off x="0" y="6713624"/>
            <a:ext cx="12192000" cy="45720"/>
          </a:xfrm>
          <a:prstGeom prst="rect">
            <a:avLst/>
          </a:prstGeom>
          <a:solidFill>
            <a:srgbClr val="0E2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27586" y="5227756"/>
            <a:ext cx="1512013" cy="1517493"/>
          </a:xfrm>
          <a:prstGeom prst="rect">
            <a:avLst/>
          </a:prstGeom>
        </p:spPr>
      </p:pic>
    </p:spTree>
    <p:extLst>
      <p:ext uri="{BB962C8B-B14F-4D97-AF65-F5344CB8AC3E}">
        <p14:creationId xmlns:p14="http://schemas.microsoft.com/office/powerpoint/2010/main" val="325089815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203198"/>
            <a:ext cx="12192000" cy="1041830"/>
          </a:xfrm>
          <a:prstGeom prst="rect">
            <a:avLst/>
          </a:prstGeom>
          <a:solidFill>
            <a:srgbClr val="0E2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866271" y="318610"/>
            <a:ext cx="10896599" cy="759585"/>
          </a:xfrm>
        </p:spPr>
        <p:txBody>
          <a:bodyPr>
            <a:normAutofit/>
          </a:bodyPr>
          <a:lstStyle/>
          <a:p>
            <a:pPr algn="l"/>
            <a:r>
              <a:rPr lang="en-US" sz="4400" dirty="0" smtClean="0">
                <a:solidFill>
                  <a:schemeClr val="bg1"/>
                </a:solidFill>
                <a:latin typeface="Franklin Gothic Demi" panose="020B0703020102020204" pitchFamily="34" charset="0"/>
              </a:rPr>
              <a:t>Office of Field Operations</a:t>
            </a:r>
            <a:endParaRPr lang="en-US" sz="4400" dirty="0">
              <a:solidFill>
                <a:schemeClr val="bg1"/>
              </a:solidFill>
              <a:latin typeface="Franklin Gothic Demi" panose="020B0703020102020204" pitchFamily="34" charset="0"/>
            </a:endParaRPr>
          </a:p>
        </p:txBody>
      </p:sp>
      <p:sp>
        <p:nvSpPr>
          <p:cNvPr id="13" name="Rectangle 12"/>
          <p:cNvSpPr/>
          <p:nvPr/>
        </p:nvSpPr>
        <p:spPr>
          <a:xfrm>
            <a:off x="0" y="6713624"/>
            <a:ext cx="12192000" cy="45720"/>
          </a:xfrm>
          <a:prstGeom prst="rect">
            <a:avLst/>
          </a:prstGeom>
          <a:solidFill>
            <a:srgbClr val="0E2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27586" y="5227756"/>
            <a:ext cx="1512013" cy="1517493"/>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7192" y="1424386"/>
            <a:ext cx="8370016" cy="5054524"/>
          </a:xfrm>
          <a:prstGeom prst="rect">
            <a:avLst/>
          </a:prstGeom>
        </p:spPr>
      </p:pic>
    </p:spTree>
    <p:extLst>
      <p:ext uri="{BB962C8B-B14F-4D97-AF65-F5344CB8AC3E}">
        <p14:creationId xmlns:p14="http://schemas.microsoft.com/office/powerpoint/2010/main" val="227931849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12192000" cy="6858000"/>
          </a:xfrm>
          <a:prstGeom prst="rect">
            <a:avLst/>
          </a:prstGeom>
          <a:gradFill flip="none" rotWithShape="1">
            <a:gsLst>
              <a:gs pos="20000">
                <a:schemeClr val="accent1">
                  <a:lumMod val="0"/>
                  <a:lumOff val="100000"/>
                </a:schemeClr>
              </a:gs>
              <a:gs pos="58400">
                <a:schemeClr val="bg1">
                  <a:lumMod val="95000"/>
                </a:schemeClr>
              </a:gs>
              <a:gs pos="100000">
                <a:srgbClr val="ECF2FE"/>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71170" y="1951097"/>
            <a:ext cx="9770874" cy="804135"/>
          </a:xfrm>
        </p:spPr>
        <p:txBody>
          <a:bodyPr>
            <a:noAutofit/>
          </a:bodyPr>
          <a:lstStyle/>
          <a:p>
            <a:r>
              <a:rPr lang="en-US" sz="3600" dirty="0" smtClean="0">
                <a:latin typeface="Franklin Gothic Medium" panose="020B0603020102020204" pitchFamily="34" charset="0"/>
              </a:rPr>
              <a:t>October 30, 2019 Speaker Contact Information</a:t>
            </a:r>
            <a:endParaRPr lang="en-US" sz="3600" dirty="0">
              <a:latin typeface="Franklin Gothic Medium" panose="020B0603020102020204" pitchFamily="34" charset="0"/>
            </a:endParaRPr>
          </a:p>
        </p:txBody>
      </p:sp>
      <p:sp>
        <p:nvSpPr>
          <p:cNvPr id="10" name="Content Placeholder 9"/>
          <p:cNvSpPr>
            <a:spLocks noGrp="1"/>
          </p:cNvSpPr>
          <p:nvPr>
            <p:ph idx="1"/>
          </p:nvPr>
        </p:nvSpPr>
        <p:spPr>
          <a:xfrm>
            <a:off x="1996966" y="2863511"/>
            <a:ext cx="9522372" cy="1528015"/>
          </a:xfrm>
        </p:spPr>
        <p:txBody>
          <a:bodyPr>
            <a:normAutofit/>
          </a:bodyPr>
          <a:lstStyle/>
          <a:p>
            <a:pPr>
              <a:spcAft>
                <a:spcPts val="400"/>
              </a:spcAft>
            </a:pPr>
            <a:r>
              <a:rPr lang="en-US" sz="2400" dirty="0" smtClean="0">
                <a:latin typeface="Franklin Gothic Medium" panose="020B0603020102020204" pitchFamily="34" charset="0"/>
              </a:rPr>
              <a:t>Jeremy A. Simpson       844-751-5011         </a:t>
            </a:r>
            <a:r>
              <a:rPr lang="en-US" sz="2400" dirty="0" smtClean="0">
                <a:latin typeface="Franklin Gothic Medium" panose="020B0603020102020204" pitchFamily="34" charset="0"/>
                <a:hlinkClick r:id="rId2"/>
              </a:rPr>
              <a:t>Jeremy.Simpson@ky.gov</a:t>
            </a:r>
            <a:endParaRPr lang="en-US" sz="2400" dirty="0" smtClean="0">
              <a:latin typeface="Franklin Gothic Medium" panose="020B0603020102020204" pitchFamily="34" charset="0"/>
            </a:endParaRPr>
          </a:p>
          <a:p>
            <a:pPr>
              <a:spcAft>
                <a:spcPts val="400"/>
              </a:spcAft>
            </a:pPr>
            <a:r>
              <a:rPr lang="en-US" sz="2400" dirty="0" smtClean="0">
                <a:latin typeface="Franklin Gothic Medium" panose="020B0603020102020204" pitchFamily="34" charset="0"/>
              </a:rPr>
              <a:t>Jessica S. Honican 	       502-564-7268        </a:t>
            </a:r>
            <a:r>
              <a:rPr lang="en-US" sz="2400" dirty="0" smtClean="0">
                <a:latin typeface="Franklin Gothic Medium" panose="020B0603020102020204" pitchFamily="34" charset="0"/>
                <a:hlinkClick r:id="rId3"/>
              </a:rPr>
              <a:t>JessicaS.Honican@ky.gov</a:t>
            </a:r>
            <a:endParaRPr lang="en-US" sz="2400" dirty="0" smtClean="0">
              <a:latin typeface="Franklin Gothic Medium" panose="020B0603020102020204" pitchFamily="34" charset="0"/>
            </a:endParaRPr>
          </a:p>
          <a:p>
            <a:pPr>
              <a:spcAft>
                <a:spcPts val="400"/>
              </a:spcAft>
            </a:pPr>
            <a:endParaRPr lang="en-US" sz="2000" dirty="0">
              <a:latin typeface="Franklin Gothic Medium" panose="020B0603020102020204" pitchFamily="34" charset="0"/>
            </a:endParaRPr>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27586" y="5227756"/>
            <a:ext cx="1512013" cy="1517493"/>
          </a:xfrm>
          <a:prstGeom prst="rect">
            <a:avLst/>
          </a:prstGeom>
        </p:spPr>
      </p:pic>
      <p:pic>
        <p:nvPicPr>
          <p:cNvPr id="3" name="Picture 2"/>
          <p:cNvPicPr>
            <a:picLocks noChangeAspect="1"/>
          </p:cNvPicPr>
          <p:nvPr/>
        </p:nvPicPr>
        <p:blipFill rotWithShape="1">
          <a:blip r:embed="rId5">
            <a:extLst>
              <a:ext uri="{28A0092B-C50C-407E-A947-70E740481C1C}">
                <a14:useLocalDpi xmlns:a14="http://schemas.microsoft.com/office/drawing/2010/main" val="0"/>
              </a:ext>
            </a:extLst>
          </a:blip>
          <a:srcRect t="1035" b="1012"/>
          <a:stretch/>
        </p:blipFill>
        <p:spPr>
          <a:xfrm>
            <a:off x="1735" y="0"/>
            <a:ext cx="1781068" cy="6858000"/>
          </a:xfrm>
          <a:prstGeom prst="rect">
            <a:avLst/>
          </a:prstGeom>
        </p:spPr>
      </p:pic>
      <p:sp>
        <p:nvSpPr>
          <p:cNvPr id="7" name="Rectangle 6"/>
          <p:cNvSpPr/>
          <p:nvPr/>
        </p:nvSpPr>
        <p:spPr>
          <a:xfrm>
            <a:off x="2177721" y="2731166"/>
            <a:ext cx="9204982" cy="45719"/>
          </a:xfrm>
          <a:prstGeom prst="rect">
            <a:avLst/>
          </a:prstGeom>
          <a:solidFill>
            <a:srgbClr val="0E2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 y="5486398"/>
            <a:ext cx="12192000" cy="984885"/>
          </a:xfrm>
          <a:prstGeom prst="rect">
            <a:avLst/>
          </a:prstGeom>
          <a:noFill/>
        </p:spPr>
        <p:txBody>
          <a:bodyPr wrap="square" rtlCol="0">
            <a:spAutoFit/>
          </a:bodyPr>
          <a:lstStyle/>
          <a:p>
            <a:pPr algn="ctr"/>
            <a:r>
              <a:rPr lang="en-US" sz="2200" dirty="0" smtClean="0">
                <a:solidFill>
                  <a:srgbClr val="242F6B"/>
                </a:solidFill>
                <a:latin typeface="Franklin Gothic Demi" panose="020B0703020102020204" pitchFamily="34" charset="0"/>
              </a:rPr>
              <a:t>Kentucky Department of Revenue</a:t>
            </a:r>
          </a:p>
          <a:p>
            <a:pPr algn="ctr"/>
            <a:r>
              <a:rPr lang="en-US" dirty="0" smtClean="0">
                <a:solidFill>
                  <a:srgbClr val="242F6B"/>
                </a:solidFill>
                <a:latin typeface="Franklin Gothic Demi" panose="020B0703020102020204" pitchFamily="34" charset="0"/>
                <a:sym typeface="Wingdings" panose="05000000000000000000" pitchFamily="2" charset="2"/>
              </a:rPr>
              <a:t>501 High Street  Frankfort, KY 40601</a:t>
            </a:r>
          </a:p>
          <a:p>
            <a:pPr algn="ctr"/>
            <a:r>
              <a:rPr lang="en-US" dirty="0" smtClean="0">
                <a:solidFill>
                  <a:srgbClr val="242F6B"/>
                </a:solidFill>
                <a:latin typeface="Franklin Gothic Demi" panose="020B0703020102020204" pitchFamily="34" charset="0"/>
                <a:sym typeface="Wingdings" panose="05000000000000000000" pitchFamily="2" charset="2"/>
              </a:rPr>
              <a:t>(502) 564-4581</a:t>
            </a:r>
            <a:endParaRPr lang="en-US" dirty="0">
              <a:solidFill>
                <a:srgbClr val="242F6B"/>
              </a:solidFill>
              <a:latin typeface="Franklin Gothic Demi" panose="020B0703020102020204" pitchFamily="34" charset="0"/>
            </a:endParaRPr>
          </a:p>
        </p:txBody>
      </p:sp>
    </p:spTree>
    <p:extLst>
      <p:ext uri="{BB962C8B-B14F-4D97-AF65-F5344CB8AC3E}">
        <p14:creationId xmlns:p14="http://schemas.microsoft.com/office/powerpoint/2010/main" val="35969189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203198"/>
            <a:ext cx="12192000" cy="1041830"/>
          </a:xfrm>
          <a:prstGeom prst="rect">
            <a:avLst/>
          </a:prstGeom>
          <a:solidFill>
            <a:srgbClr val="0E2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352096" y="299432"/>
            <a:ext cx="3993993" cy="849362"/>
          </a:xfrm>
        </p:spPr>
        <p:txBody>
          <a:bodyPr>
            <a:noAutofit/>
          </a:bodyPr>
          <a:lstStyle/>
          <a:p>
            <a:pPr algn="l"/>
            <a:r>
              <a:rPr lang="en-US" sz="5400" dirty="0" smtClean="0">
                <a:solidFill>
                  <a:schemeClr val="bg1"/>
                </a:solidFill>
                <a:latin typeface="Franklin Gothic Demi" panose="020B0703020102020204" pitchFamily="34" charset="0"/>
              </a:rPr>
              <a:t>NEW TITLES</a:t>
            </a:r>
            <a:endParaRPr lang="en-US" sz="5400" dirty="0">
              <a:solidFill>
                <a:schemeClr val="bg1"/>
              </a:solidFill>
              <a:latin typeface="Franklin Gothic Demi" panose="020B0703020102020204" pitchFamily="34" charset="0"/>
            </a:endParaRPr>
          </a:p>
        </p:txBody>
      </p:sp>
      <p:sp>
        <p:nvSpPr>
          <p:cNvPr id="3" name="Subtitle 2"/>
          <p:cNvSpPr>
            <a:spLocks noGrp="1"/>
          </p:cNvSpPr>
          <p:nvPr>
            <p:ph type="subTitle" idx="1"/>
          </p:nvPr>
        </p:nvSpPr>
        <p:spPr>
          <a:xfrm>
            <a:off x="352096" y="1360440"/>
            <a:ext cx="11687503" cy="5186351"/>
          </a:xfrm>
        </p:spPr>
        <p:txBody>
          <a:bodyPr>
            <a:normAutofit/>
          </a:bodyPr>
          <a:lstStyle/>
          <a:p>
            <a:pPr algn="l">
              <a:spcBef>
                <a:spcPts val="1800"/>
              </a:spcBef>
            </a:pPr>
            <a:r>
              <a:rPr lang="en-US" sz="2800" dirty="0" smtClean="0">
                <a:solidFill>
                  <a:srgbClr val="0E266E"/>
                </a:solidFill>
                <a:latin typeface="Franklin Gothic Demi" panose="020B0703020102020204" pitchFamily="34" charset="0"/>
              </a:rPr>
              <a:t>Melanie Bitzer</a:t>
            </a:r>
            <a:r>
              <a:rPr lang="en-US" sz="3200" dirty="0">
                <a:solidFill>
                  <a:srgbClr val="0E266E"/>
                </a:solidFill>
                <a:latin typeface="Franklin Gothic Demi" panose="020B0703020102020204" pitchFamily="34" charset="0"/>
              </a:rPr>
              <a:t>	</a:t>
            </a:r>
            <a:r>
              <a:rPr lang="en-US" sz="3200" dirty="0" smtClean="0">
                <a:solidFill>
                  <a:srgbClr val="0E266E"/>
                </a:solidFill>
                <a:latin typeface="Franklin Gothic Demi" panose="020B0703020102020204" pitchFamily="34" charset="0"/>
              </a:rPr>
              <a:t>	</a:t>
            </a:r>
            <a:r>
              <a:rPr lang="en-US" sz="2000" dirty="0" smtClean="0">
                <a:solidFill>
                  <a:srgbClr val="0E266E"/>
                </a:solidFill>
                <a:latin typeface="Franklin Gothic Demi" panose="020B0703020102020204" pitchFamily="34" charset="0"/>
              </a:rPr>
              <a:t>Deputy Commissioner, Department of Revenue</a:t>
            </a:r>
          </a:p>
          <a:p>
            <a:pPr algn="l">
              <a:spcBef>
                <a:spcPts val="1800"/>
              </a:spcBef>
            </a:pPr>
            <a:r>
              <a:rPr lang="en-US" sz="2800" dirty="0" smtClean="0">
                <a:solidFill>
                  <a:srgbClr val="0E266E"/>
                </a:solidFill>
                <a:latin typeface="Franklin Gothic Demi" panose="020B0703020102020204" pitchFamily="34" charset="0"/>
              </a:rPr>
              <a:t>Tammy Watts</a:t>
            </a:r>
            <a:r>
              <a:rPr lang="en-US" sz="2800" dirty="0">
                <a:solidFill>
                  <a:srgbClr val="0E266E"/>
                </a:solidFill>
                <a:latin typeface="Franklin Gothic Demi" panose="020B0703020102020204" pitchFamily="34" charset="0"/>
              </a:rPr>
              <a:t>	</a:t>
            </a:r>
            <a:r>
              <a:rPr lang="en-US" sz="2800" dirty="0" smtClean="0">
                <a:solidFill>
                  <a:srgbClr val="0E266E"/>
                </a:solidFill>
                <a:latin typeface="Franklin Gothic Demi" panose="020B0703020102020204" pitchFamily="34" charset="0"/>
              </a:rPr>
              <a:t> 	</a:t>
            </a:r>
            <a:r>
              <a:rPr lang="en-US" sz="2000" dirty="0" smtClean="0">
                <a:solidFill>
                  <a:srgbClr val="0E266E"/>
                </a:solidFill>
                <a:latin typeface="Franklin Gothic Demi" panose="020B0703020102020204" pitchFamily="34" charset="0"/>
              </a:rPr>
              <a:t>Executive Director of the Office of Processing &amp; Enforcement</a:t>
            </a:r>
          </a:p>
          <a:p>
            <a:pPr algn="l">
              <a:spcBef>
                <a:spcPts val="1800"/>
              </a:spcBef>
            </a:pPr>
            <a:r>
              <a:rPr lang="en-US" sz="2800" dirty="0" smtClean="0">
                <a:solidFill>
                  <a:srgbClr val="0E266E"/>
                </a:solidFill>
                <a:latin typeface="Franklin Gothic Demi" panose="020B0703020102020204" pitchFamily="34" charset="0"/>
              </a:rPr>
              <a:t>Joe Lancaster 		</a:t>
            </a:r>
            <a:r>
              <a:rPr lang="en-US" sz="2000" dirty="0" smtClean="0">
                <a:solidFill>
                  <a:srgbClr val="0E266E"/>
                </a:solidFill>
                <a:latin typeface="Franklin Gothic Demi" panose="020B0703020102020204" pitchFamily="34" charset="0"/>
              </a:rPr>
              <a:t>Executive Director of the Office of Property Valuation</a:t>
            </a:r>
          </a:p>
          <a:p>
            <a:pPr algn="l">
              <a:spcBef>
                <a:spcPts val="1800"/>
              </a:spcBef>
            </a:pPr>
            <a:r>
              <a:rPr lang="en-US" sz="2800" dirty="0">
                <a:solidFill>
                  <a:srgbClr val="0E266E"/>
                </a:solidFill>
                <a:latin typeface="Franklin Gothic Demi" panose="020B0703020102020204" pitchFamily="34" charset="0"/>
              </a:rPr>
              <a:t>Nick Harren	</a:t>
            </a:r>
            <a:r>
              <a:rPr lang="en-US" sz="3600" dirty="0">
                <a:solidFill>
                  <a:srgbClr val="0E266E"/>
                </a:solidFill>
                <a:latin typeface="Franklin Gothic Demi" panose="020B0703020102020204" pitchFamily="34" charset="0"/>
              </a:rPr>
              <a:t> 	</a:t>
            </a:r>
            <a:r>
              <a:rPr lang="en-US" sz="2000" dirty="0">
                <a:solidFill>
                  <a:srgbClr val="0E266E"/>
                </a:solidFill>
                <a:latin typeface="Franklin Gothic Demi" panose="020B0703020102020204" pitchFamily="34" charset="0"/>
              </a:rPr>
              <a:t>Deputy Executive Director of the Office of Processing &amp; Enforcement</a:t>
            </a:r>
          </a:p>
          <a:p>
            <a:pPr algn="l">
              <a:spcBef>
                <a:spcPts val="1800"/>
              </a:spcBef>
            </a:pPr>
            <a:r>
              <a:rPr lang="en-US" sz="2800" dirty="0" smtClean="0">
                <a:solidFill>
                  <a:srgbClr val="0E266E"/>
                </a:solidFill>
                <a:latin typeface="Franklin Gothic Demi" panose="020B0703020102020204" pitchFamily="34" charset="0"/>
              </a:rPr>
              <a:t>Matt Smothermon</a:t>
            </a:r>
            <a:r>
              <a:rPr lang="en-US" sz="2800" i="1" dirty="0" smtClean="0">
                <a:solidFill>
                  <a:srgbClr val="0E266E"/>
                </a:solidFill>
                <a:latin typeface="Franklin Gothic Demi" panose="020B0703020102020204" pitchFamily="34" charset="0"/>
              </a:rPr>
              <a:t>	</a:t>
            </a:r>
            <a:r>
              <a:rPr lang="en-US" sz="2000" dirty="0" smtClean="0">
                <a:solidFill>
                  <a:srgbClr val="0E266E"/>
                </a:solidFill>
                <a:latin typeface="Franklin Gothic Demi" panose="020B0703020102020204" pitchFamily="34" charset="0"/>
              </a:rPr>
              <a:t>Director of the Division of Operations</a:t>
            </a:r>
          </a:p>
          <a:p>
            <a:pPr algn="l">
              <a:spcBef>
                <a:spcPts val="1800"/>
              </a:spcBef>
            </a:pPr>
            <a:r>
              <a:rPr lang="en-US" sz="2800" dirty="0" smtClean="0">
                <a:solidFill>
                  <a:srgbClr val="0E266E"/>
                </a:solidFill>
                <a:latin typeface="Franklin Gothic Demi" panose="020B0703020102020204" pitchFamily="34" charset="0"/>
              </a:rPr>
              <a:t>Stephanie Rich		</a:t>
            </a:r>
            <a:r>
              <a:rPr lang="en-US" sz="2000" dirty="0" smtClean="0">
                <a:solidFill>
                  <a:srgbClr val="0E266E"/>
                </a:solidFill>
                <a:latin typeface="Franklin Gothic Demi" panose="020B0703020102020204" pitchFamily="34" charset="0"/>
              </a:rPr>
              <a:t>Director of the Division of Minerals Taxation and GIS Services</a:t>
            </a:r>
          </a:p>
          <a:p>
            <a:pPr algn="l">
              <a:spcBef>
                <a:spcPts val="1800"/>
              </a:spcBef>
            </a:pPr>
            <a:r>
              <a:rPr lang="en-US" sz="2800" dirty="0">
                <a:solidFill>
                  <a:srgbClr val="0E266E"/>
                </a:solidFill>
                <a:latin typeface="Franklin Gothic Demi" panose="020B0703020102020204" pitchFamily="34" charset="0"/>
              </a:rPr>
              <a:t>Kristi Kays			</a:t>
            </a:r>
            <a:r>
              <a:rPr lang="en-US" sz="2000" dirty="0">
                <a:solidFill>
                  <a:srgbClr val="0E266E"/>
                </a:solidFill>
                <a:latin typeface="Franklin Gothic Demi" panose="020B0703020102020204" pitchFamily="34" charset="0"/>
              </a:rPr>
              <a:t>Director of Application Development &amp; Support</a:t>
            </a:r>
          </a:p>
          <a:p>
            <a:pPr algn="l">
              <a:spcBef>
                <a:spcPts val="1800"/>
              </a:spcBef>
            </a:pPr>
            <a:r>
              <a:rPr lang="en-US" sz="2800" dirty="0" smtClean="0">
                <a:solidFill>
                  <a:srgbClr val="0E266E"/>
                </a:solidFill>
                <a:latin typeface="Franklin Gothic Demi" panose="020B0703020102020204" pitchFamily="34" charset="0"/>
              </a:rPr>
              <a:t>Kevin Miller</a:t>
            </a:r>
            <a:r>
              <a:rPr lang="en-US" sz="2800" i="1" dirty="0" smtClean="0">
                <a:solidFill>
                  <a:srgbClr val="0E266E"/>
                </a:solidFill>
                <a:latin typeface="Franklin Gothic Demi" panose="020B0703020102020204" pitchFamily="34" charset="0"/>
              </a:rPr>
              <a:t>		</a:t>
            </a:r>
            <a:r>
              <a:rPr lang="en-US" sz="2000" dirty="0" smtClean="0">
                <a:solidFill>
                  <a:srgbClr val="0E266E"/>
                </a:solidFill>
                <a:latin typeface="Franklin Gothic Demi" panose="020B0703020102020204" pitchFamily="34" charset="0"/>
              </a:rPr>
              <a:t>Director of the Protest Resolution Division</a:t>
            </a:r>
          </a:p>
          <a:p>
            <a:pPr algn="l"/>
            <a:endParaRPr lang="en-US" sz="2800" dirty="0" smtClean="0">
              <a:solidFill>
                <a:srgbClr val="0E266E"/>
              </a:solidFill>
              <a:latin typeface="Franklin Gothic Demi" panose="020B0703020102020204" pitchFamily="34" charset="0"/>
            </a:endParaRPr>
          </a:p>
          <a:p>
            <a:pPr algn="l"/>
            <a:endParaRPr lang="en-US" sz="2800" dirty="0">
              <a:solidFill>
                <a:srgbClr val="0E266E"/>
              </a:solidFill>
              <a:latin typeface="Franklin Gothic Demi" panose="020B0703020102020204" pitchFamily="34" charset="0"/>
            </a:endParaRPr>
          </a:p>
        </p:txBody>
      </p:sp>
      <p:sp>
        <p:nvSpPr>
          <p:cNvPr id="13" name="Rectangle 12"/>
          <p:cNvSpPr/>
          <p:nvPr/>
        </p:nvSpPr>
        <p:spPr>
          <a:xfrm>
            <a:off x="0" y="6713624"/>
            <a:ext cx="12192000" cy="45720"/>
          </a:xfrm>
          <a:prstGeom prst="rect">
            <a:avLst/>
          </a:prstGeom>
          <a:solidFill>
            <a:srgbClr val="0E2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27586" y="5227756"/>
            <a:ext cx="1512013" cy="1517493"/>
          </a:xfrm>
          <a:prstGeom prst="rect">
            <a:avLst/>
          </a:prstGeom>
        </p:spPr>
      </p:pic>
    </p:spTree>
    <p:extLst>
      <p:ext uri="{BB962C8B-B14F-4D97-AF65-F5344CB8AC3E}">
        <p14:creationId xmlns:p14="http://schemas.microsoft.com/office/powerpoint/2010/main" val="42642052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66271" y="1605614"/>
            <a:ext cx="9838976" cy="4511531"/>
          </a:xfrm>
          <a:prstGeom prst="rect">
            <a:avLst/>
          </a:prstGeom>
        </p:spPr>
      </p:pic>
      <p:sp>
        <p:nvSpPr>
          <p:cNvPr id="5" name="Rectangle 4"/>
          <p:cNvSpPr/>
          <p:nvPr/>
        </p:nvSpPr>
        <p:spPr>
          <a:xfrm>
            <a:off x="0" y="203198"/>
            <a:ext cx="12192000" cy="1041830"/>
          </a:xfrm>
          <a:prstGeom prst="rect">
            <a:avLst/>
          </a:prstGeom>
          <a:solidFill>
            <a:srgbClr val="0E2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txBox="1">
            <a:spLocks/>
          </p:cNvSpPr>
          <p:nvPr/>
        </p:nvSpPr>
        <p:spPr>
          <a:xfrm>
            <a:off x="866271" y="318610"/>
            <a:ext cx="10896599" cy="75958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dirty="0" smtClean="0">
                <a:solidFill>
                  <a:schemeClr val="bg1"/>
                </a:solidFill>
                <a:latin typeface="Franklin Gothic Demi" panose="020B0703020102020204" pitchFamily="34" charset="0"/>
              </a:rPr>
              <a:t>Office of the Ombudsman</a:t>
            </a:r>
            <a:endParaRPr lang="en-US" sz="4400" dirty="0">
              <a:solidFill>
                <a:schemeClr val="bg1"/>
              </a:solidFill>
              <a:latin typeface="Franklin Gothic Demi" panose="020B0703020102020204" pitchFamily="34" charset="0"/>
            </a:endParaRPr>
          </a:p>
        </p:txBody>
      </p:sp>
    </p:spTree>
    <p:extLst>
      <p:ext uri="{BB962C8B-B14F-4D97-AF65-F5344CB8AC3E}">
        <p14:creationId xmlns:p14="http://schemas.microsoft.com/office/powerpoint/2010/main" val="3129514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4131709927"/>
              </p:ext>
            </p:extLst>
          </p:nvPr>
        </p:nvGraphicFramePr>
        <p:xfrm>
          <a:off x="0" y="946673"/>
          <a:ext cx="10929769" cy="5803751"/>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5"/>
          <p:cNvSpPr/>
          <p:nvPr/>
        </p:nvSpPr>
        <p:spPr>
          <a:xfrm>
            <a:off x="0" y="203198"/>
            <a:ext cx="12192000" cy="1041830"/>
          </a:xfrm>
          <a:prstGeom prst="rect">
            <a:avLst/>
          </a:prstGeom>
          <a:solidFill>
            <a:srgbClr val="0E2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txBox="1">
            <a:spLocks/>
          </p:cNvSpPr>
          <p:nvPr/>
        </p:nvSpPr>
        <p:spPr>
          <a:xfrm>
            <a:off x="866271" y="318610"/>
            <a:ext cx="10896599" cy="759585"/>
          </a:xfrm>
          <a:prstGeom prst="rect">
            <a:avLst/>
          </a:prstGeom>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dirty="0" smtClean="0">
                <a:solidFill>
                  <a:schemeClr val="bg1"/>
                </a:solidFill>
                <a:latin typeface="Franklin Gothic Demi" panose="020B0703020102020204" pitchFamily="34" charset="0"/>
              </a:rPr>
              <a:t>Taxpayer Ombudsman – Telephone Inquiries</a:t>
            </a:r>
            <a:endParaRPr lang="en-US" sz="4400" dirty="0">
              <a:solidFill>
                <a:schemeClr val="bg1"/>
              </a:solidFill>
              <a:latin typeface="Franklin Gothic Demi" panose="020B0703020102020204" pitchFamily="34" charset="0"/>
            </a:endParaRPr>
          </a:p>
        </p:txBody>
      </p:sp>
    </p:spTree>
    <p:extLst>
      <p:ext uri="{BB962C8B-B14F-4D97-AF65-F5344CB8AC3E}">
        <p14:creationId xmlns:p14="http://schemas.microsoft.com/office/powerpoint/2010/main" val="41427845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203198"/>
            <a:ext cx="12192000" cy="1041830"/>
          </a:xfrm>
          <a:prstGeom prst="rect">
            <a:avLst/>
          </a:prstGeom>
          <a:solidFill>
            <a:srgbClr val="0E2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866271" y="318610"/>
            <a:ext cx="10896599" cy="759585"/>
          </a:xfrm>
        </p:spPr>
        <p:txBody>
          <a:bodyPr>
            <a:normAutofit/>
          </a:bodyPr>
          <a:lstStyle/>
          <a:p>
            <a:pPr algn="l"/>
            <a:r>
              <a:rPr lang="en-US" sz="4400" dirty="0" smtClean="0">
                <a:solidFill>
                  <a:schemeClr val="bg1"/>
                </a:solidFill>
                <a:latin typeface="Franklin Gothic Demi" panose="020B0703020102020204" pitchFamily="34" charset="0"/>
              </a:rPr>
              <a:t>Integrated Tax System</a:t>
            </a:r>
            <a:endParaRPr lang="en-US" sz="4400" dirty="0">
              <a:solidFill>
                <a:schemeClr val="bg1"/>
              </a:solidFill>
              <a:latin typeface="Franklin Gothic Demi" panose="020B0703020102020204" pitchFamily="34" charset="0"/>
            </a:endParaRPr>
          </a:p>
        </p:txBody>
      </p:sp>
      <p:sp>
        <p:nvSpPr>
          <p:cNvPr id="3" name="Subtitle 2"/>
          <p:cNvSpPr>
            <a:spLocks noGrp="1"/>
          </p:cNvSpPr>
          <p:nvPr>
            <p:ph type="subTitle" idx="1"/>
          </p:nvPr>
        </p:nvSpPr>
        <p:spPr>
          <a:xfrm>
            <a:off x="993228" y="1717793"/>
            <a:ext cx="9264870" cy="4367698"/>
          </a:xfrm>
        </p:spPr>
        <p:txBody>
          <a:bodyPr>
            <a:normAutofit/>
          </a:bodyPr>
          <a:lstStyle/>
          <a:p>
            <a:pPr marL="457200" indent="-457200" algn="l">
              <a:spcBef>
                <a:spcPts val="1800"/>
              </a:spcBef>
              <a:buFont typeface="Arial" panose="020B0604020202020204" pitchFamily="34" charset="0"/>
              <a:buChar char="•"/>
            </a:pPr>
            <a:r>
              <a:rPr lang="en-US" sz="2800" b="1" dirty="0" smtClean="0"/>
              <a:t>The Department of Revenue (DOR) has contracted with  Revenue Solutions, Inc. (RSI) to provide a COTS (Commercial Off The Shelf) solution for an integrated tax system.  </a:t>
            </a:r>
          </a:p>
          <a:p>
            <a:pPr marL="457200" indent="-457200" algn="l">
              <a:spcBef>
                <a:spcPts val="1800"/>
              </a:spcBef>
              <a:buFont typeface="Arial" panose="020B0604020202020204" pitchFamily="34" charset="0"/>
              <a:buChar char="•"/>
            </a:pPr>
            <a:endParaRPr lang="en-US" sz="2800" b="1" dirty="0"/>
          </a:p>
          <a:p>
            <a:pPr marL="457200" indent="-457200" algn="l">
              <a:spcBef>
                <a:spcPts val="1800"/>
              </a:spcBef>
              <a:buFont typeface="Arial" panose="020B0604020202020204" pitchFamily="34" charset="0"/>
              <a:buChar char="•"/>
            </a:pPr>
            <a:r>
              <a:rPr lang="en-US" sz="2800" b="1" dirty="0" smtClean="0"/>
              <a:t>This new solution will revolutionize how Kentucky processes and posts returns and payments.  In addition to creating greater efficiency for DOR employees, this system will allow for a smoother taxpayer experience overall.  </a:t>
            </a:r>
            <a:endParaRPr lang="en-US" sz="2000" b="1" dirty="0" smtClean="0"/>
          </a:p>
          <a:p>
            <a:pPr algn="l"/>
            <a:endParaRPr lang="en-US" sz="2800" dirty="0">
              <a:solidFill>
                <a:srgbClr val="0E266E"/>
              </a:solidFill>
              <a:latin typeface="Franklin Gothic Demi" panose="020B0703020102020204" pitchFamily="34" charset="0"/>
            </a:endParaRPr>
          </a:p>
          <a:p>
            <a:pPr algn="l"/>
            <a:endParaRPr lang="en-US" sz="2800" dirty="0">
              <a:solidFill>
                <a:srgbClr val="0E266E"/>
              </a:solidFill>
              <a:latin typeface="Franklin Gothic Demi" panose="020B0703020102020204" pitchFamily="34" charset="0"/>
            </a:endParaRPr>
          </a:p>
        </p:txBody>
      </p:sp>
      <p:sp>
        <p:nvSpPr>
          <p:cNvPr id="13" name="Rectangle 12"/>
          <p:cNvSpPr/>
          <p:nvPr/>
        </p:nvSpPr>
        <p:spPr>
          <a:xfrm>
            <a:off x="0" y="6713624"/>
            <a:ext cx="12192000" cy="45720"/>
          </a:xfrm>
          <a:prstGeom prst="rect">
            <a:avLst/>
          </a:prstGeom>
          <a:solidFill>
            <a:srgbClr val="0E2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27586" y="5227756"/>
            <a:ext cx="1512013" cy="1517493"/>
          </a:xfrm>
          <a:prstGeom prst="rect">
            <a:avLst/>
          </a:prstGeom>
        </p:spPr>
      </p:pic>
    </p:spTree>
    <p:extLst>
      <p:ext uri="{BB962C8B-B14F-4D97-AF65-F5344CB8AC3E}">
        <p14:creationId xmlns:p14="http://schemas.microsoft.com/office/powerpoint/2010/main" val="18733278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203198"/>
            <a:ext cx="12192000" cy="1041830"/>
          </a:xfrm>
          <a:prstGeom prst="rect">
            <a:avLst/>
          </a:prstGeom>
          <a:solidFill>
            <a:srgbClr val="0E2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866271" y="318610"/>
            <a:ext cx="10896599" cy="759585"/>
          </a:xfrm>
        </p:spPr>
        <p:txBody>
          <a:bodyPr>
            <a:normAutofit/>
          </a:bodyPr>
          <a:lstStyle/>
          <a:p>
            <a:pPr algn="l"/>
            <a:r>
              <a:rPr lang="en-US" sz="4400" dirty="0" smtClean="0">
                <a:solidFill>
                  <a:schemeClr val="bg1"/>
                </a:solidFill>
                <a:latin typeface="Franklin Gothic Demi" panose="020B0703020102020204" pitchFamily="34" charset="0"/>
              </a:rPr>
              <a:t>Integrated Tax System</a:t>
            </a:r>
            <a:endParaRPr lang="en-US" sz="4400" dirty="0">
              <a:solidFill>
                <a:schemeClr val="bg1"/>
              </a:solidFill>
              <a:latin typeface="Franklin Gothic Demi" panose="020B0703020102020204" pitchFamily="34" charset="0"/>
            </a:endParaRPr>
          </a:p>
        </p:txBody>
      </p:sp>
      <p:sp>
        <p:nvSpPr>
          <p:cNvPr id="3" name="Subtitle 2"/>
          <p:cNvSpPr>
            <a:spLocks noGrp="1"/>
          </p:cNvSpPr>
          <p:nvPr>
            <p:ph type="subTitle" idx="1"/>
          </p:nvPr>
        </p:nvSpPr>
        <p:spPr>
          <a:xfrm>
            <a:off x="1119351" y="1510858"/>
            <a:ext cx="8833945" cy="4910963"/>
          </a:xfrm>
        </p:spPr>
        <p:txBody>
          <a:bodyPr>
            <a:normAutofit/>
          </a:bodyPr>
          <a:lstStyle/>
          <a:p>
            <a:pPr algn="l">
              <a:spcBef>
                <a:spcPts val="1800"/>
              </a:spcBef>
            </a:pPr>
            <a:r>
              <a:rPr lang="en-US" sz="2800" b="1" u="sng" dirty="0" smtClean="0"/>
              <a:t>The Problem:  Current IT Landscape</a:t>
            </a:r>
          </a:p>
          <a:p>
            <a:pPr marL="342900" indent="-342900" algn="l">
              <a:spcBef>
                <a:spcPts val="1800"/>
              </a:spcBef>
              <a:buFont typeface="Arial" panose="020B0604020202020204" pitchFamily="34" charset="0"/>
              <a:buChar char="•"/>
            </a:pPr>
            <a:r>
              <a:rPr lang="en-US" sz="2800" b="1" dirty="0" smtClean="0"/>
              <a:t>116 Applications</a:t>
            </a:r>
          </a:p>
          <a:p>
            <a:pPr marL="342900" indent="-342900" algn="l">
              <a:spcBef>
                <a:spcPts val="1800"/>
              </a:spcBef>
              <a:buFont typeface="Arial" panose="020B0604020202020204" pitchFamily="34" charset="0"/>
              <a:buChar char="•"/>
            </a:pPr>
            <a:r>
              <a:rPr lang="en-US" sz="2800" b="1" dirty="0" smtClean="0"/>
              <a:t>84 are built on technologies that are now outdated/unsupported</a:t>
            </a:r>
          </a:p>
          <a:p>
            <a:pPr marL="342900" indent="-342900" algn="l">
              <a:spcBef>
                <a:spcPts val="1800"/>
              </a:spcBef>
              <a:buFont typeface="Arial" panose="020B0604020202020204" pitchFamily="34" charset="0"/>
              <a:buChar char="•"/>
            </a:pPr>
            <a:r>
              <a:rPr lang="en-US" sz="2800" b="1" dirty="0"/>
              <a:t>90% of General Fund tax receipts are processed on systems developed in the 1970s and </a:t>
            </a:r>
            <a:r>
              <a:rPr lang="en-US" sz="2800" b="1" dirty="0" smtClean="0"/>
              <a:t>1980s</a:t>
            </a:r>
          </a:p>
          <a:p>
            <a:pPr marL="342900" indent="-342900" algn="l">
              <a:spcBef>
                <a:spcPts val="1800"/>
              </a:spcBef>
              <a:buFont typeface="Arial" panose="020B0604020202020204" pitchFamily="34" charset="0"/>
              <a:buChar char="•"/>
            </a:pPr>
            <a:r>
              <a:rPr lang="en-US" sz="2800" b="1" dirty="0" smtClean="0"/>
              <a:t>Systems are not sufficiently flexible or scalable to fit DOR needs</a:t>
            </a:r>
            <a:endParaRPr lang="en-US" sz="2800" b="1" dirty="0"/>
          </a:p>
          <a:p>
            <a:pPr marL="342900" indent="-342900" algn="l">
              <a:spcBef>
                <a:spcPts val="1800"/>
              </a:spcBef>
              <a:buFont typeface="Arial" panose="020B0604020202020204" pitchFamily="34" charset="0"/>
              <a:buChar char="•"/>
            </a:pPr>
            <a:endParaRPr lang="en-US" sz="2800" dirty="0" smtClean="0">
              <a:solidFill>
                <a:srgbClr val="0E266E"/>
              </a:solidFill>
              <a:latin typeface="Franklin Gothic Demi" panose="020B0703020102020204" pitchFamily="34" charset="0"/>
            </a:endParaRPr>
          </a:p>
          <a:p>
            <a:pPr marL="342900" indent="-342900" algn="l">
              <a:spcBef>
                <a:spcPts val="1800"/>
              </a:spcBef>
              <a:buFont typeface="Arial" panose="020B0604020202020204" pitchFamily="34" charset="0"/>
              <a:buChar char="•"/>
            </a:pPr>
            <a:endParaRPr lang="en-US" sz="2000" dirty="0" smtClean="0">
              <a:solidFill>
                <a:srgbClr val="0E266E"/>
              </a:solidFill>
              <a:latin typeface="Franklin Gothic Demi" panose="020B0703020102020204" pitchFamily="34" charset="0"/>
            </a:endParaRPr>
          </a:p>
          <a:p>
            <a:pPr algn="l"/>
            <a:endParaRPr lang="en-US" sz="2800" dirty="0">
              <a:solidFill>
                <a:srgbClr val="0E266E"/>
              </a:solidFill>
              <a:latin typeface="Franklin Gothic Demi" panose="020B0703020102020204" pitchFamily="34" charset="0"/>
            </a:endParaRPr>
          </a:p>
          <a:p>
            <a:pPr algn="l"/>
            <a:endParaRPr lang="en-US" sz="2800" dirty="0">
              <a:solidFill>
                <a:srgbClr val="0E266E"/>
              </a:solidFill>
              <a:latin typeface="Franklin Gothic Demi" panose="020B0703020102020204" pitchFamily="34" charset="0"/>
            </a:endParaRPr>
          </a:p>
        </p:txBody>
      </p:sp>
      <p:sp>
        <p:nvSpPr>
          <p:cNvPr id="13" name="Rectangle 12"/>
          <p:cNvSpPr/>
          <p:nvPr/>
        </p:nvSpPr>
        <p:spPr>
          <a:xfrm>
            <a:off x="0" y="6713624"/>
            <a:ext cx="12192000" cy="45720"/>
          </a:xfrm>
          <a:prstGeom prst="rect">
            <a:avLst/>
          </a:prstGeom>
          <a:solidFill>
            <a:srgbClr val="0E2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27586" y="5227756"/>
            <a:ext cx="1512013" cy="1517493"/>
          </a:xfrm>
          <a:prstGeom prst="rect">
            <a:avLst/>
          </a:prstGeom>
        </p:spPr>
      </p:pic>
    </p:spTree>
    <p:extLst>
      <p:ext uri="{BB962C8B-B14F-4D97-AF65-F5344CB8AC3E}">
        <p14:creationId xmlns:p14="http://schemas.microsoft.com/office/powerpoint/2010/main" val="15904695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203198"/>
            <a:ext cx="12192000" cy="1041830"/>
          </a:xfrm>
          <a:prstGeom prst="rect">
            <a:avLst/>
          </a:prstGeom>
          <a:solidFill>
            <a:srgbClr val="0E2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866271" y="318610"/>
            <a:ext cx="10896599" cy="759585"/>
          </a:xfrm>
        </p:spPr>
        <p:txBody>
          <a:bodyPr>
            <a:normAutofit/>
          </a:bodyPr>
          <a:lstStyle/>
          <a:p>
            <a:pPr algn="l"/>
            <a:r>
              <a:rPr lang="en-US" sz="4400" dirty="0" smtClean="0">
                <a:solidFill>
                  <a:schemeClr val="bg1"/>
                </a:solidFill>
                <a:latin typeface="Franklin Gothic Demi" panose="020B0703020102020204" pitchFamily="34" charset="0"/>
              </a:rPr>
              <a:t>Integrated Tax System</a:t>
            </a:r>
            <a:endParaRPr lang="en-US" sz="4400" dirty="0">
              <a:solidFill>
                <a:schemeClr val="bg1"/>
              </a:solidFill>
              <a:latin typeface="Franklin Gothic Demi" panose="020B0703020102020204" pitchFamily="34" charset="0"/>
            </a:endParaRPr>
          </a:p>
        </p:txBody>
      </p:sp>
      <p:sp>
        <p:nvSpPr>
          <p:cNvPr id="3" name="Subtitle 2"/>
          <p:cNvSpPr>
            <a:spLocks noGrp="1"/>
          </p:cNvSpPr>
          <p:nvPr>
            <p:ph type="subTitle" idx="1"/>
          </p:nvPr>
        </p:nvSpPr>
        <p:spPr>
          <a:xfrm>
            <a:off x="658371" y="1749324"/>
            <a:ext cx="9716814" cy="4231062"/>
          </a:xfrm>
        </p:spPr>
        <p:txBody>
          <a:bodyPr>
            <a:noAutofit/>
          </a:bodyPr>
          <a:lstStyle/>
          <a:p>
            <a:pPr algn="l">
              <a:spcBef>
                <a:spcPts val="1800"/>
              </a:spcBef>
            </a:pPr>
            <a:r>
              <a:rPr lang="en-US" sz="3200" b="1" u="sng" dirty="0" smtClean="0"/>
              <a:t>The Solution:  One System for All</a:t>
            </a:r>
          </a:p>
          <a:p>
            <a:pPr algn="l">
              <a:spcBef>
                <a:spcPts val="1800"/>
              </a:spcBef>
            </a:pPr>
            <a:r>
              <a:rPr lang="en-US" sz="3200" b="1" dirty="0" smtClean="0"/>
              <a:t>Once implemented, the new solution will integrate functionality for most all of the applications currently in use and be the system that DOR uses to maintain:</a:t>
            </a:r>
          </a:p>
          <a:p>
            <a:pPr lvl="0" algn="l">
              <a:spcBef>
                <a:spcPts val="1800"/>
              </a:spcBef>
            </a:pPr>
            <a:r>
              <a:rPr lang="en-US" sz="1600" b="1" dirty="0" smtClean="0"/>
              <a:t>Registration			Reporting				Compliance</a:t>
            </a:r>
          </a:p>
          <a:p>
            <a:pPr lvl="0" algn="l">
              <a:spcBef>
                <a:spcPts val="1800"/>
              </a:spcBef>
            </a:pPr>
            <a:r>
              <a:rPr lang="en-US" sz="1600" b="1" dirty="0" smtClean="0"/>
              <a:t>Taxpayer Information			Return/Payment/Refund Processing	Data Warehousing</a:t>
            </a:r>
            <a:endParaRPr lang="en-US" sz="1600" b="1" dirty="0"/>
          </a:p>
          <a:p>
            <a:pPr lvl="0" algn="l">
              <a:spcBef>
                <a:spcPts val="1800"/>
              </a:spcBef>
            </a:pPr>
            <a:r>
              <a:rPr lang="en-US" sz="1600" b="1" dirty="0" smtClean="0"/>
              <a:t>Taxpayer Assistance			Correspondence</a:t>
            </a:r>
            <a:r>
              <a:rPr lang="en-US" sz="1600" b="1" dirty="0"/>
              <a:t>	</a:t>
            </a:r>
            <a:r>
              <a:rPr lang="en-US" sz="1600" b="1" dirty="0" smtClean="0"/>
              <a:t>		Document </a:t>
            </a:r>
            <a:r>
              <a:rPr lang="en-US" sz="1600" b="1" dirty="0"/>
              <a:t>Management</a:t>
            </a:r>
          </a:p>
          <a:p>
            <a:pPr lvl="0" algn="l">
              <a:spcBef>
                <a:spcPts val="1800"/>
              </a:spcBef>
            </a:pPr>
            <a:r>
              <a:rPr lang="en-US" sz="1600" b="1" dirty="0" smtClean="0"/>
              <a:t>Billing				Collections			Desk </a:t>
            </a:r>
            <a:r>
              <a:rPr lang="en-US" sz="1600" b="1" dirty="0"/>
              <a:t>and Field Audit</a:t>
            </a:r>
          </a:p>
          <a:p>
            <a:pPr algn="l">
              <a:spcBef>
                <a:spcPts val="1800"/>
              </a:spcBef>
            </a:pPr>
            <a:endParaRPr lang="en-US" sz="1500" dirty="0">
              <a:solidFill>
                <a:srgbClr val="0E266E"/>
              </a:solidFill>
              <a:latin typeface="Franklin Gothic Demi" panose="020B0703020102020204" pitchFamily="34" charset="0"/>
            </a:endParaRPr>
          </a:p>
          <a:p>
            <a:pPr marL="342900" indent="-342900" algn="l">
              <a:spcBef>
                <a:spcPts val="1800"/>
              </a:spcBef>
              <a:buFont typeface="Arial" panose="020B0604020202020204" pitchFamily="34" charset="0"/>
              <a:buChar char="•"/>
            </a:pPr>
            <a:endParaRPr lang="en-US" sz="1500" dirty="0" smtClean="0">
              <a:solidFill>
                <a:srgbClr val="0E266E"/>
              </a:solidFill>
              <a:latin typeface="Franklin Gothic Demi" panose="020B0703020102020204" pitchFamily="34" charset="0"/>
            </a:endParaRPr>
          </a:p>
          <a:p>
            <a:pPr marL="342900" indent="-342900" algn="l">
              <a:spcBef>
                <a:spcPts val="1800"/>
              </a:spcBef>
              <a:buFont typeface="Arial" panose="020B0604020202020204" pitchFamily="34" charset="0"/>
              <a:buChar char="•"/>
            </a:pPr>
            <a:endParaRPr lang="en-US" sz="1500" dirty="0" smtClean="0">
              <a:solidFill>
                <a:srgbClr val="0E266E"/>
              </a:solidFill>
              <a:latin typeface="Franklin Gothic Demi" panose="020B0703020102020204" pitchFamily="34" charset="0"/>
            </a:endParaRPr>
          </a:p>
          <a:p>
            <a:pPr algn="l"/>
            <a:endParaRPr lang="en-US" sz="1500" dirty="0">
              <a:solidFill>
                <a:srgbClr val="0E266E"/>
              </a:solidFill>
              <a:latin typeface="Franklin Gothic Demi" panose="020B0703020102020204" pitchFamily="34" charset="0"/>
            </a:endParaRPr>
          </a:p>
          <a:p>
            <a:pPr algn="l"/>
            <a:endParaRPr lang="en-US" sz="1500" dirty="0">
              <a:solidFill>
                <a:srgbClr val="0E266E"/>
              </a:solidFill>
              <a:latin typeface="Franklin Gothic Demi" panose="020B0703020102020204" pitchFamily="34" charset="0"/>
            </a:endParaRPr>
          </a:p>
        </p:txBody>
      </p:sp>
      <p:sp>
        <p:nvSpPr>
          <p:cNvPr id="13" name="Rectangle 12"/>
          <p:cNvSpPr/>
          <p:nvPr/>
        </p:nvSpPr>
        <p:spPr>
          <a:xfrm>
            <a:off x="0" y="6713624"/>
            <a:ext cx="12192000" cy="45720"/>
          </a:xfrm>
          <a:prstGeom prst="rect">
            <a:avLst/>
          </a:prstGeom>
          <a:solidFill>
            <a:srgbClr val="0E2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27586" y="5227756"/>
            <a:ext cx="1512013" cy="1517493"/>
          </a:xfrm>
          <a:prstGeom prst="rect">
            <a:avLst/>
          </a:prstGeom>
        </p:spPr>
      </p:pic>
    </p:spTree>
    <p:extLst>
      <p:ext uri="{BB962C8B-B14F-4D97-AF65-F5344CB8AC3E}">
        <p14:creationId xmlns:p14="http://schemas.microsoft.com/office/powerpoint/2010/main" val="32146793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emplateUrl xmlns="http://schemas.microsoft.com/sharepoint/v3" xsi:nil="true"/>
    <Expiration_x0020_Date0 xmlns="7e321fc4-19ae-4bf6-a368-fbf5df7dff1b">2023-10-30T04:00:00+00:00</Expiration_x0020_Date0>
    <Document_x0020_Owner xmlns="7e321fc4-19ae-4bf6-a368-fbf5df7dff1b">
      <UserInfo>
        <DisplayName>KLRAdded User</DisplayName>
        <AccountId>130</AccountId>
        <AccountType/>
      </UserInfo>
    </Document_x0020_Owner>
    <Status xmlns="7e321fc4-19ae-4bf6-a368-fbf5df7dff1b">Current</Status>
    <Comments_x002f_Notes xmlns="7e321fc4-19ae-4bf6-a368-fbf5df7dff1b">Joint KyCPA meeting with IRS and KDOR; general update for tax practitioners; Ombudsman</Comments_x002f_Notes>
    <ShowRepairView xmlns="http://schemas.microsoft.com/sharepoint/v3" xsi:nil="true"/>
    <Status_x0020_Date xmlns="7e321fc4-19ae-4bf6-a368-fbf5df7dff1b">2019-10-30T04:00:00+00:00</Status_x0020_Date>
    <Main_x0020_Topic xmlns="7e321fc4-19ae-4bf6-a368-fbf5df7dff1b">KyCPA IRS Liaison Meeting</Main_x0020_Topic>
    <Publication xmlns="7e321fc4-19ae-4bf6-a368-fbf5df7dff1b">Public</Publication>
    <ShowCombineView xmlns="http://schemas.microsoft.com/sharepoint/v3" xsi:nil="true"/>
    <Number xmlns="7e321fc4-19ae-4bf6-a368-fbf5df7dff1b" xsi:nil="true"/>
    <xd_ProgID xmlns="http://schemas.microsoft.com/sharepoint/v3" xsi:nil="true"/>
    <Type_x0020_of_x0020_Material xmlns="7e321fc4-19ae-4bf6-a368-fbf5df7dff1b">Presentation</Type_x0020_of_x0020_Material>
    <Tax_x0020_Type xmlns="7e321fc4-19ae-4bf6-a368-fbf5df7dff1b" xsi:nil="true"/>
    <New_x0020_Tax_x0020_Type xmlns="7e321fc4-19ae-4bf6-a368-fbf5df7dff1b">
      <Value>Corporation Income</Value>
      <Value>Fiduciary</Value>
      <Value>Individual Income</Value>
      <Value>Limited Liability Entity</Value>
      <Value>Non-resident Withholding</Value>
    </New_x0020_Tax_x0020_Type>
  </documentManagement>
</p:properties>
</file>

<file path=customXml/item2.xml><?xml version="1.0" encoding="utf-8"?>
<ct:contentTypeSchema xmlns:ct="http://schemas.microsoft.com/office/2006/metadata/contentType" xmlns:ma="http://schemas.microsoft.com/office/2006/metadata/properties/metaAttributes" ct:_="" ma:_="" ma:contentTypeName="Form" ma:contentTypeID="0x01010100778CE00890380B4FBEA1B2D13FF059C4" ma:contentTypeVersion="18" ma:contentTypeDescription="Fill out this form." ma:contentTypeScope="" ma:versionID="bc0f1d4d5dd2ac90203c1eeeaf612df3">
  <xsd:schema xmlns:xsd="http://www.w3.org/2001/XMLSchema" xmlns:xs="http://www.w3.org/2001/XMLSchema" xmlns:p="http://schemas.microsoft.com/office/2006/metadata/properties" xmlns:ns1="http://schemas.microsoft.com/sharepoint/v3" xmlns:ns2="7e321fc4-19ae-4bf6-a368-fbf5df7dff1b" targetNamespace="http://schemas.microsoft.com/office/2006/metadata/properties" ma:root="true" ma:fieldsID="4c94b270a5bfd0575719b31c8ea78157" ns1:_="" ns2:_="">
    <xsd:import namespace="http://schemas.microsoft.com/sharepoint/v3"/>
    <xsd:import namespace="7e321fc4-19ae-4bf6-a368-fbf5df7dff1b"/>
    <xsd:element name="properties">
      <xsd:complexType>
        <xsd:sequence>
          <xsd:element name="documentManagement">
            <xsd:complexType>
              <xsd:all>
                <xsd:element ref="ns2:Number" minOccurs="0"/>
                <xsd:element ref="ns2:Main_x0020_Topic" minOccurs="0"/>
                <xsd:element ref="ns2:Type_x0020_of_x0020_Material" minOccurs="0"/>
                <xsd:element ref="ns2:Status" minOccurs="0"/>
                <xsd:element ref="ns2:Tax_x0020_Type" minOccurs="0"/>
                <xsd:element ref="ns2:Status_x0020_Date" minOccurs="0"/>
                <xsd:element ref="ns2:Expiration_x0020_Date0" minOccurs="0"/>
                <xsd:element ref="ns2:Comments_x002f_Notes" minOccurs="0"/>
                <xsd:element ref="ns2:Document_x0020_Owner" minOccurs="0"/>
                <xsd:element ref="ns1:TemplateUrl" minOccurs="0"/>
                <xsd:element ref="ns1:xd_ProgID" minOccurs="0"/>
                <xsd:element ref="ns1:ShowRepairView" minOccurs="0"/>
                <xsd:element ref="ns1:ShowCombineView" minOccurs="0"/>
                <xsd:element ref="ns2:Publication" minOccurs="0"/>
                <xsd:element ref="ns2:New_x0020_Tax_x0020_Typ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TemplateUrl" ma:index="12" nillable="true" ma:displayName="Template Link" ma:hidden="true" ma:internalName="TemplateUrl">
      <xsd:simpleType>
        <xsd:restriction base="dms:Text"/>
      </xsd:simpleType>
    </xsd:element>
    <xsd:element name="xd_ProgID" ma:index="13" nillable="true" ma:displayName="HTML File Link" ma:hidden="true" ma:internalName="xd_ProgID">
      <xsd:simpleType>
        <xsd:restriction base="dms:Text"/>
      </xsd:simpleType>
    </xsd:element>
    <xsd:element name="ShowRepairView" ma:index="14" nillable="true" ma:displayName="Show Repair View" ma:hidden="true" ma:internalName="ShowRepairView">
      <xsd:simpleType>
        <xsd:restriction base="dms:Text"/>
      </xsd:simpleType>
    </xsd:element>
    <xsd:element name="ShowCombineView" ma:index="15" nillable="true" ma:displayName="Show Combine View" ma:hidden="true" ma:internalName="ShowCombineView">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e321fc4-19ae-4bf6-a368-fbf5df7dff1b" elementFormDefault="qualified">
    <xsd:import namespace="http://schemas.microsoft.com/office/2006/documentManagement/types"/>
    <xsd:import namespace="http://schemas.microsoft.com/office/infopath/2007/PartnerControls"/>
    <xsd:element name="Number" ma:index="1" nillable="true" ma:displayName="Number" ma:internalName="Number">
      <xsd:simpleType>
        <xsd:restriction base="dms:Text">
          <xsd:maxLength value="255"/>
        </xsd:restriction>
      </xsd:simpleType>
    </xsd:element>
    <xsd:element name="Main_x0020_Topic" ma:index="2" nillable="true" ma:displayName="Main Topic" ma:description="Document Title or Specific Topic Covered" ma:internalName="Main_x0020_Topic">
      <xsd:simpleType>
        <xsd:restriction base="dms:Text">
          <xsd:maxLength value="255"/>
        </xsd:restriction>
      </xsd:simpleType>
    </xsd:element>
    <xsd:element name="Type_x0020_of_x0020_Material" ma:index="3" nillable="true" ma:displayName="Document Type" ma:format="Dropdown" ma:internalName="Type_x0020_of_x0020_Material">
      <xsd:simpleType>
        <xsd:restriction base="dms:Choice">
          <xsd:enumeration value="TAM"/>
          <xsd:enumeration value="GIL"/>
          <xsd:enumeration value="RP"/>
          <xsd:enumeration value="PLR"/>
          <xsd:enumeration value="Policy"/>
          <xsd:enumeration value="Circular"/>
          <xsd:enumeration value="DOR Memo"/>
          <xsd:enumeration value="OLSR Memo"/>
          <xsd:enumeration value="Agreement"/>
          <xsd:enumeration value="Regulation"/>
          <xsd:enumeration value="Releases"/>
          <xsd:enumeration value="Ruling"/>
          <xsd:enumeration value="Procedure"/>
          <xsd:enumeration value="Publication"/>
          <xsd:enumeration value="Presentation"/>
          <xsd:enumeration value="Training Manual"/>
          <xsd:enumeration value="User Manual"/>
          <xsd:enumeration value="Other"/>
        </xsd:restriction>
      </xsd:simpleType>
    </xsd:element>
    <xsd:element name="Status" ma:index="4" nillable="true" ma:displayName="Status" ma:default="Draft" ma:format="Dropdown" ma:internalName="Status">
      <xsd:simpleType>
        <xsd:restriction base="dms:Choice">
          <xsd:enumeration value="Draft"/>
          <xsd:enumeration value="Current"/>
          <xsd:enumeration value="Superseded"/>
        </xsd:restriction>
      </xsd:simpleType>
    </xsd:element>
    <xsd:element name="Tax_x0020_Type" ma:index="5" nillable="true" ma:displayName="Tax Type" ma:internalName="Tax_x0020_Type">
      <xsd:complexType>
        <xsd:complexContent>
          <xsd:extension base="dms:MultiChoice">
            <xsd:sequence>
              <xsd:element name="Value" maxOccurs="unbounded" minOccurs="0" nillable="true">
                <xsd:simpleType>
                  <xsd:restriction base="dms:Choice">
                    <xsd:enumeration value="1 - Individual Income Tax"/>
                    <xsd:enumeration value="2 - Employers Withholding Tax"/>
                    <xsd:enumeration value="3 - Fiduciary Tax"/>
                    <xsd:enumeration value="4 - Non-Resident Withholding"/>
                    <xsd:enumeration value="5 - Corporation Income Tax"/>
                    <xsd:enumeration value="6 - Corporation License Tax"/>
                    <xsd:enumeration value="7 - Business Development Tax"/>
                    <xsd:enumeration value="8 - Limited Liability Entity Tax"/>
                    <xsd:enumeration value="9 - Revenue Surety Tax"/>
                    <xsd:enumeration value="10 - Sales and Use Tax"/>
                    <xsd:enumeration value="11 - Coal Severance Tax"/>
                    <xsd:enumeration value="12 - Cigarette Enforcement and Administration"/>
                    <xsd:enumeration value="13 - Lien Fee"/>
                    <xsd:enumeration value="14 - Legal Process/County Clerk"/>
                    <xsd:enumeration value="15 - Amusement Machine License Tax"/>
                    <xsd:enumeration value="16 - Cigarette Tax"/>
                    <xsd:enumeration value="17 - Cigarette License Tax"/>
                    <xsd:enumeration value="18 - Malt Beverage Consumer Tax"/>
                    <xsd:enumeration value="19 - Distilled Spirits Case Sales Tax"/>
                    <xsd:enumeration value="20 - Distilled Spirits Consumer Tax"/>
                    <xsd:enumeration value="21 - Wine Consumer"/>
                    <xsd:enumeration value="22 - Distilled Spirits Wholesale Tax"/>
                    <xsd:enumeration value="23 - Beer Wholesale Tax"/>
                    <xsd:enumeration value="24 - Wine Wholesale Tax"/>
                    <xsd:enumeration value="25 - General Business License Fee"/>
                    <xsd:enumeration value="26 - PSC Certification Fee"/>
                    <xsd:enumeration value="27 - Rural Cooperative Tax"/>
                    <xsd:enumeration value="28 - Racing Pari-Mutuel Tax"/>
                    <xsd:enumeration value="29 - Racing License Tax"/>
                    <xsd:enumeration value="30 - Racing Admission Tax"/>
                    <xsd:enumeration value="31 - Radioactive Waste Tax"/>
                    <xsd:enumeration value="32 - Insurance Tax"/>
                    <xsd:enumeration value="33 - PSC Commission Assessment"/>
                    <xsd:enumeration value="34 - Omitted Intangible Tax"/>
                    <xsd:enumeration value="35 - Public Service Company Tax"/>
                    <xsd:enumeration value="36 - Irregular Route Truck Tax"/>
                    <xsd:enumeration value="37 - Railroad Carline Company Tax"/>
                    <xsd:enumeration value="38 - Nonresident Watercraft Tax"/>
                    <xsd:enumeration value="39 - Building and Loan Association Tax"/>
                    <xsd:enumeration value="40 - Marginal Accounts Tax"/>
                    <xsd:enumeration value="41 - Distilled Spirits – Ad Valorem"/>
                    <xsd:enumeration value="42 - Abandoned Property"/>
                    <xsd:enumeration value="43 - TVA – In Lieu of Tax"/>
                    <xsd:enumeration value="44 - FHA – In Lieu of Tax"/>
                    <xsd:enumeration value="45 - Firefighter/Law Enforcement Fund"/>
                    <xsd:enumeration value="46 - Inheritance and Estate Tax"/>
                    <xsd:enumeration value="47 - Volunteer Fire Department Aid Fund"/>
                    <xsd:enumeration value="48 - Bank Deposits Tax"/>
                    <xsd:enumeration value="49 - General Real Property Tax"/>
                    <xsd:enumeration value="50 - General Tangible Property Tax"/>
                    <xsd:enumeration value="51 - General Intangible Property Tax"/>
                    <xsd:enumeration value="52 - Delinquent Property Tax"/>
                    <xsd:enumeration value="53 - Administrative and Court Costs"/>
                    <xsd:enumeration value="54 - Gasoline Tax"/>
                    <xsd:enumeration value="55 - Special Fuels Tax"/>
                    <xsd:enumeration value="56 - Liquefied Petroleum Tax"/>
                    <xsd:enumeration value="57 - Oil Production Tax"/>
                    <xsd:enumeration value="58 - Revenue Undetermined Receipts"/>
                    <xsd:enumeration value="59 - Motor Vehicle Usage Tax"/>
                    <xsd:enumeration value="60 - Motor Vehicle Rental Usage Tax"/>
                    <xsd:enumeration value="61 - Minerals Severance Tax"/>
                    <xsd:enumeration value="62 - Natural Gas Severance Tax"/>
                    <xsd:enumeration value="63 - Hazardous Waste Assessment"/>
                    <xsd:enumeration value="64 - Motor Vehicles Tax – Normal Use"/>
                    <xsd:enumeration value="65 - Distilled Spirits Floor Stocks Tax"/>
                    <xsd:enumeration value="66 - Beer Floor Stocks Tax"/>
                    <xsd:enumeration value="67 - Wine Floor Stocks Tax"/>
                    <xsd:enumeration value="68 - Spouse Abuse Shelter Fund"/>
                    <xsd:enumeration value="69 - Judgment Penalty Fee"/>
                    <xsd:enumeration value="70 - PVA – Deputy Cost (Local)"/>
                    <xsd:enumeration value="71 - PVA – Settlement"/>
                    <xsd:enumeration value="72 - PVA – Suspense"/>
                    <xsd:enumeration value="73 - Alcohol Producer License Tax"/>
                    <xsd:enumeration value="74 - Special Fuels Floor Stock Tax"/>
                    <xsd:enumeration value="75 - Offers in Settlement Escrow"/>
                    <xsd:enumeration value="76 - Omitted Tangible Property Tax"/>
                    <xsd:enumeration value="77 - Petroleum Storage Environmental Fee"/>
                    <xsd:enumeration value="78 - Waste Tire Trust Fund"/>
                    <xsd:enumeration value="79 - Apportioned Vehicle Property Tax"/>
                    <xsd:enumeration value="80 - Unmined Coal Property Tax"/>
                    <xsd:enumeration value="81 - Breeder’s Award Fund"/>
                    <xsd:enumeration value="82 - Health Care Provider Tax"/>
                    <xsd:enumeration value="83 - Marijuana and Controlled Substance Tax"/>
                    <xsd:enumeration value="84 - Unhonored Check Penalty"/>
                    <xsd:enumeration value="85 - CARS 202 Account"/>
                    <xsd:enumeration value="86 - Heritage Land Conservation Fund"/>
                    <xsd:enumeration value="87 - Criminal Investigation Escrow"/>
                    <xsd:enumeration value="88 - Bank Franchise Tax"/>
                    <xsd:enumeration value="89 - Concealed Weapons Tax"/>
                    <xsd:enumeration value="90 - Lottery Tax"/>
                    <xsd:enumeration value="91 - Collection Agency – Direct Pay"/>
                    <xsd:enumeration value="92 - Motor Fuels Transporters Tax"/>
                    <xsd:enumeration value="93 - Child Support"/>
                    <xsd:enumeration value="94 - Environmental Remediation"/>
                    <xsd:enumeration value="95 - Utilities Gross Receipts License Tax"/>
                    <xsd:enumeration value="96 -  Future use"/>
                    <xsd:enumeration value="97 -  Future use"/>
                    <xsd:enumeration value="98 -  Future use"/>
                    <xsd:enumeration value="99 -  Future use"/>
                    <xsd:enumeration value="100 - Transient Room Tax"/>
                    <xsd:enumeration value="101 - Other Tobacco Products and Snuff"/>
                    <xsd:enumeration value="102 - Telecommunications Tax"/>
                    <xsd:enumeration value="103 - Sales Tax Equine Breeders"/>
                    <xsd:enumeration value="104 -  Telecommunications Property Tax"/>
                    <xsd:enumeration value="105 - Commercial Watercraft Tax"/>
                    <xsd:enumeration value="106 - Cigarette Papers Tax"/>
                    <xsd:enumeration value="107 - Affordable Housing Fee"/>
                    <xsd:enumeration value="108  - Advanced Deposit Wagering Tax"/>
                    <xsd:enumeration value="109 - Commercial Mobile Radio  Service"/>
                    <xsd:enumeration value="110 - Municipal Solids"/>
                    <xsd:enumeration value="998 – All Taxes"/>
                    <xsd:enumeration value="999 - None"/>
                  </xsd:restriction>
                </xsd:simpleType>
              </xsd:element>
            </xsd:sequence>
          </xsd:extension>
        </xsd:complexContent>
      </xsd:complexType>
    </xsd:element>
    <xsd:element name="Status_x0020_Date" ma:index="6" nillable="true" ma:displayName="Issuance Date" ma:description="The effective date of the document" ma:format="DateOnly" ma:internalName="Status_x0020_Date">
      <xsd:simpleType>
        <xsd:restriction base="dms:DateTime"/>
      </xsd:simpleType>
    </xsd:element>
    <xsd:element name="Expiration_x0020_Date0" ma:index="7" nillable="true" ma:displayName="Expiration Date" ma:description="The date the document was superseded or will expire" ma:format="DateOnly" ma:internalName="Expiration_x0020_Date0">
      <xsd:simpleType>
        <xsd:restriction base="dms:DateTime"/>
      </xsd:simpleType>
    </xsd:element>
    <xsd:element name="Comments_x002f_Notes" ma:index="8" nillable="true" ma:displayName="Keywords" ma:description="List words to describe the document, to assist with searching, separated by commas." ma:internalName="Comments_x002f_Notes">
      <xsd:simpleType>
        <xsd:restriction base="dms:Text">
          <xsd:maxLength value="255"/>
        </xsd:restriction>
      </xsd:simpleType>
    </xsd:element>
    <xsd:element name="Document_x0020_Owner" ma:index="9" nillable="true" ma:displayName="Document Owner" ma:description="Person primarily responsible for the document" ma:list="UserInfo" ma:SharePointGroup="0" ma:internalName="Document_x0020_Own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Publication" ma:index="22" nillable="true" ma:displayName="Publication" ma:default="Internal" ma:format="Dropdown" ma:internalName="Publication">
      <xsd:simpleType>
        <xsd:restriction base="dms:Choice">
          <xsd:enumeration value="Internal"/>
          <xsd:enumeration value="Public"/>
        </xsd:restriction>
      </xsd:simpleType>
    </xsd:element>
    <xsd:element name="New_x0020_Tax_x0020_Type" ma:index="23" nillable="true" ma:displayName="Tax Type" ma:internalName="New_x0020_Tax_x0020_Type">
      <xsd:complexType>
        <xsd:complexContent>
          <xsd:extension base="dms:MultiChoice">
            <xsd:sequence>
              <xsd:element name="Value" maxOccurs="unbounded" minOccurs="0" nillable="true">
                <xsd:simpleType>
                  <xsd:restriction base="dms:Choice">
                    <xsd:enumeration value="All"/>
                    <xsd:enumeration value="None"/>
                    <xsd:enumeration value="Administrative"/>
                    <xsd:enumeration value="Alcohol"/>
                    <xsd:enumeration value="Bank Franchise Tax"/>
                    <xsd:enumeration value="Cigarette"/>
                    <xsd:enumeration value="Collections"/>
                    <xsd:enumeration value="Corporation Income"/>
                    <xsd:enumeration value="Corporation License"/>
                    <xsd:enumeration value="Employers Withholding"/>
                    <xsd:enumeration value="Fiduciary"/>
                    <xsd:enumeration value="Funds"/>
                    <xsd:enumeration value="Gasoline and Special Fuels"/>
                    <xsd:enumeration value="General Property"/>
                    <xsd:enumeration value="General Real Property"/>
                    <xsd:enumeration value="Individual Income"/>
                    <xsd:enumeration value="Inheritance and Estate"/>
                    <xsd:enumeration value="Insurance Premiums/Surcharge"/>
                    <xsd:enumeration value="Intangible Property"/>
                    <xsd:enumeration value="Limited Liability Entity"/>
                    <xsd:enumeration value="Miscellaneous"/>
                    <xsd:enumeration value="Motor Vehicle"/>
                    <xsd:enumeration value="Non-resident Withholding"/>
                    <xsd:enumeration value="Pari-Mutuel Betting"/>
                    <xsd:enumeration value="Public Service Company"/>
                    <xsd:enumeration value="Sales and Use"/>
                    <xsd:enumeration value="Tangible Property"/>
                    <xsd:enumeration value="Telecommunications"/>
                  </xsd:restriction>
                </xsd:simple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6" ma:displayName="Content Type"/>
        <xsd:element ref="dc:title" minOccurs="0" maxOccurs="1"/>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23E5249-D81E-4416-9C96-1F28E3DFC1E4}"/>
</file>

<file path=customXml/itemProps2.xml><?xml version="1.0" encoding="utf-8"?>
<ds:datastoreItem xmlns:ds="http://schemas.openxmlformats.org/officeDocument/2006/customXml" ds:itemID="{873ABE89-9424-4DF1-B42F-DCDF887A0B25}"/>
</file>

<file path=customXml/itemProps3.xml><?xml version="1.0" encoding="utf-8"?>
<ds:datastoreItem xmlns:ds="http://schemas.openxmlformats.org/officeDocument/2006/customXml" ds:itemID="{5FA84799-BDD1-495B-B5A3-5EF852028DBC}"/>
</file>

<file path=docProps/app.xml><?xml version="1.0" encoding="utf-8"?>
<Properties xmlns="http://schemas.openxmlformats.org/officeDocument/2006/extended-properties" xmlns:vt="http://schemas.openxmlformats.org/officeDocument/2006/docPropsVTypes">
  <Template>TM03457515[[fn=View]]</Template>
  <TotalTime>2529</TotalTime>
  <Words>1580</Words>
  <Application>Microsoft Office PowerPoint</Application>
  <PresentationFormat>Widescreen</PresentationFormat>
  <Paragraphs>216</Paragraphs>
  <Slides>32</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32</vt:i4>
      </vt:variant>
    </vt:vector>
  </HeadingPairs>
  <TitlesOfParts>
    <vt:vector size="42" baseType="lpstr">
      <vt:lpstr>Arial</vt:lpstr>
      <vt:lpstr>Britannic Bold</vt:lpstr>
      <vt:lpstr>Calibri</vt:lpstr>
      <vt:lpstr>Calibri Light</vt:lpstr>
      <vt:lpstr>Franklin Gothic Demi</vt:lpstr>
      <vt:lpstr>Franklin Gothic Medium</vt:lpstr>
      <vt:lpstr>Segoe UI Black</vt:lpstr>
      <vt:lpstr>Times New Roman</vt:lpstr>
      <vt:lpstr>Wingdings</vt:lpstr>
      <vt:lpstr>Office Theme</vt:lpstr>
      <vt:lpstr>PowerPoint Presentation</vt:lpstr>
      <vt:lpstr>Kentucky Department of Revenue</vt:lpstr>
      <vt:lpstr>PowerPoint Presentation</vt:lpstr>
      <vt:lpstr>NEW TITLES</vt:lpstr>
      <vt:lpstr>PowerPoint Presentation</vt:lpstr>
      <vt:lpstr>PowerPoint Presentation</vt:lpstr>
      <vt:lpstr>Integrated Tax System</vt:lpstr>
      <vt:lpstr>Integrated Tax System</vt:lpstr>
      <vt:lpstr>Integrated Tax System</vt:lpstr>
      <vt:lpstr>Office of Tax Policy and Regulation</vt:lpstr>
      <vt:lpstr>Office of Tax Policy and Regulation</vt:lpstr>
      <vt:lpstr>Sales and Excise Taxes Regulations</vt:lpstr>
      <vt:lpstr>Miscellaneous Excise Tax Regulations</vt:lpstr>
      <vt:lpstr>Property Tax Regulations</vt:lpstr>
      <vt:lpstr>Income Tax Regulations</vt:lpstr>
      <vt:lpstr>Income Tax Highlights </vt:lpstr>
      <vt:lpstr>Office of Income Taxation</vt:lpstr>
      <vt:lpstr>Individual Income Tax – Address Change</vt:lpstr>
      <vt:lpstr>Office of Tax Policy and Regulation</vt:lpstr>
      <vt:lpstr>Office of Tax Policy and Regulation</vt:lpstr>
      <vt:lpstr>Office of Tax Policy and Regulation</vt:lpstr>
      <vt:lpstr>Individual Income – Schedule P Calculator </vt:lpstr>
      <vt:lpstr>Individual Income – Pension Exclusion</vt:lpstr>
      <vt:lpstr>New Way to File  Individual Income Tax Returns</vt:lpstr>
      <vt:lpstr>Office of Income Taxation</vt:lpstr>
      <vt:lpstr>Form 722</vt:lpstr>
      <vt:lpstr>Office of Tax Policy and Regulation</vt:lpstr>
      <vt:lpstr>Office of Tax Policy and Regulation</vt:lpstr>
      <vt:lpstr>Office of Tax Policy and Regulation</vt:lpstr>
      <vt:lpstr>Office of Field Operations</vt:lpstr>
      <vt:lpstr>Office of Field Operations</vt:lpstr>
      <vt:lpstr>October 30, 2019 Speaker Contact Information</vt:lpstr>
    </vt:vector>
  </TitlesOfParts>
  <Company>Commonwealth of Kentucky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Neasham, Audrey (DOR)</dc:creator>
  <cp:lastModifiedBy>Renner, Todd (DOR)</cp:lastModifiedBy>
  <cp:revision>179</cp:revision>
  <cp:lastPrinted>2018-10-26T16:54:47Z</cp:lastPrinted>
  <dcterms:created xsi:type="dcterms:W3CDTF">2018-07-23T13:55:37Z</dcterms:created>
  <dcterms:modified xsi:type="dcterms:W3CDTF">2019-10-29T13:11:49Z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0x01010100778CE00890380B4FBEA1B2D13FF059C4</vt:lpwstr>
  </property>
  <property fmtid="{D5CDD505-2E9C-101B-9397-08002B2CF9AE}" pid="3" name="Copy new and modified public documents">
    <vt:lpwstr>, </vt:lpwstr>
  </property>
  <property fmtid="{D5CDD505-2E9C-101B-9397-08002B2CF9AE}" pid="4" name="New Tax Type">
    <vt:lpwstr>;#Corporation Income;#Fiduciary;#Individual Income;#Limited Liability Entity;#Non-resident Withholding;#</vt:lpwstr>
  </property>
</Properties>
</file>